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</p:sldMasterIdLst>
  <p:notesMasterIdLst>
    <p:notesMasterId r:id="rId76"/>
  </p:notesMasterIdLst>
  <p:handoutMasterIdLst>
    <p:handoutMasterId r:id="rId77"/>
  </p:handoutMasterIdLst>
  <p:sldIdLst>
    <p:sldId id="256" r:id="rId6"/>
    <p:sldId id="313" r:id="rId7"/>
    <p:sldId id="308" r:id="rId8"/>
    <p:sldId id="281" r:id="rId9"/>
    <p:sldId id="282" r:id="rId10"/>
    <p:sldId id="283" r:id="rId11"/>
    <p:sldId id="286" r:id="rId12"/>
    <p:sldId id="302" r:id="rId13"/>
    <p:sldId id="287" r:id="rId14"/>
    <p:sldId id="288" r:id="rId15"/>
    <p:sldId id="289" r:id="rId16"/>
    <p:sldId id="290" r:id="rId17"/>
    <p:sldId id="303" r:id="rId18"/>
    <p:sldId id="305" r:id="rId19"/>
    <p:sldId id="291" r:id="rId20"/>
    <p:sldId id="301" r:id="rId21"/>
    <p:sldId id="293" r:id="rId22"/>
    <p:sldId id="292" r:id="rId23"/>
    <p:sldId id="294" r:id="rId24"/>
    <p:sldId id="295" r:id="rId25"/>
    <p:sldId id="298" r:id="rId26"/>
    <p:sldId id="296" r:id="rId27"/>
    <p:sldId id="297" r:id="rId28"/>
    <p:sldId id="299" r:id="rId29"/>
    <p:sldId id="300" r:id="rId30"/>
    <p:sldId id="306" r:id="rId31"/>
    <p:sldId id="267" r:id="rId32"/>
    <p:sldId id="269" r:id="rId33"/>
    <p:sldId id="270" r:id="rId34"/>
    <p:sldId id="312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2" r:id="rId51"/>
    <p:sldId id="351" r:id="rId52"/>
    <p:sldId id="353" r:id="rId53"/>
    <p:sldId id="354" r:id="rId54"/>
    <p:sldId id="273" r:id="rId55"/>
    <p:sldId id="274" r:id="rId56"/>
    <p:sldId id="275" r:id="rId57"/>
    <p:sldId id="276" r:id="rId58"/>
    <p:sldId id="277" r:id="rId59"/>
    <p:sldId id="333" r:id="rId60"/>
    <p:sldId id="334" r:id="rId61"/>
    <p:sldId id="335" r:id="rId62"/>
    <p:sldId id="278" r:id="rId63"/>
    <p:sldId id="279" r:id="rId64"/>
    <p:sldId id="322" r:id="rId65"/>
    <p:sldId id="332" r:id="rId66"/>
    <p:sldId id="280" r:id="rId67"/>
    <p:sldId id="258" r:id="rId68"/>
    <p:sldId id="331" r:id="rId69"/>
    <p:sldId id="304" r:id="rId70"/>
    <p:sldId id="309" r:id="rId71"/>
    <p:sldId id="310" r:id="rId72"/>
    <p:sldId id="311" r:id="rId73"/>
    <p:sldId id="264" r:id="rId74"/>
    <p:sldId id="263" r:id="rId75"/>
  </p:sldIdLst>
  <p:sldSz cx="9144000" cy="6858000" type="screen4x3"/>
  <p:notesSz cx="9296400" cy="688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clrMode="gray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 autoAdjust="0"/>
    <p:restoredTop sz="92128" autoAdjust="0"/>
  </p:normalViewPr>
  <p:slideViewPr>
    <p:cSldViewPr snapToGrid="0">
      <p:cViewPr>
        <p:scale>
          <a:sx n="81" d="100"/>
          <a:sy n="81" d="100"/>
        </p:scale>
        <p:origin x="-2264" y="-6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C6639-348A-F84B-9D03-58460898586E}" type="doc">
      <dgm:prSet loTypeId="urn:microsoft.com/office/officeart/2005/8/layout/cycle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602E4B-CDB4-AD4E-A5DD-8F860BF46ABD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Events</a:t>
          </a:r>
          <a:endParaRPr lang="en-US" dirty="0">
            <a:solidFill>
              <a:srgbClr val="FFFFFF"/>
            </a:solidFill>
          </a:endParaRPr>
        </a:p>
      </dgm:t>
    </dgm:pt>
    <dgm:pt modelId="{8F85AAD1-BE55-6644-8AE3-C5F6CBE6148E}" type="sibTrans" cxnId="{87CB0E51-9485-C74A-8069-F7BD517A8FA7}">
      <dgm:prSet/>
      <dgm:spPr/>
      <dgm:t>
        <a:bodyPr/>
        <a:lstStyle/>
        <a:p>
          <a:endParaRPr lang="en-US">
            <a:solidFill>
              <a:srgbClr val="FFFFFF"/>
            </a:solidFill>
          </a:endParaRPr>
        </a:p>
      </dgm:t>
    </dgm:pt>
    <dgm:pt modelId="{2AAFEE5B-1E79-0F46-A527-E311FEE8E5E0}" type="parTrans" cxnId="{87CB0E51-9485-C74A-8069-F7BD517A8FA7}">
      <dgm:prSet/>
      <dgm:spPr/>
      <dgm:t>
        <a:bodyPr/>
        <a:lstStyle/>
        <a:p>
          <a:endParaRPr lang="en-US"/>
        </a:p>
      </dgm:t>
    </dgm:pt>
    <dgm:pt modelId="{C2B3D655-EE41-B04B-9B01-456C7E91B84C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Read-store</a:t>
          </a:r>
          <a:endParaRPr lang="en-US" dirty="0">
            <a:solidFill>
              <a:srgbClr val="FFFFFF"/>
            </a:solidFill>
          </a:endParaRPr>
        </a:p>
      </dgm:t>
    </dgm:pt>
    <dgm:pt modelId="{B8A6570F-92A5-B545-978B-F8B97020769F}" type="parTrans" cxnId="{D1F00BEF-FEEC-8840-B287-591E5129C8BF}">
      <dgm:prSet/>
      <dgm:spPr/>
      <dgm:t>
        <a:bodyPr/>
        <a:lstStyle/>
        <a:p>
          <a:endParaRPr lang="en-US"/>
        </a:p>
      </dgm:t>
    </dgm:pt>
    <dgm:pt modelId="{889009A5-0CA3-7748-9CDA-5B5B1823FE23}" type="sibTrans" cxnId="{D1F00BEF-FEEC-8840-B287-591E5129C8BF}">
      <dgm:prSet/>
      <dgm:spPr/>
      <dgm:t>
        <a:bodyPr/>
        <a:lstStyle/>
        <a:p>
          <a:endParaRPr lang="en-US"/>
        </a:p>
      </dgm:t>
    </dgm:pt>
    <dgm:pt modelId="{EE4AC675-B79B-EA4F-A14E-FBBC6D1C8B80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Command</a:t>
          </a:r>
          <a:endParaRPr lang="en-US" dirty="0">
            <a:solidFill>
              <a:srgbClr val="FFFFFF"/>
            </a:solidFill>
          </a:endParaRPr>
        </a:p>
      </dgm:t>
    </dgm:pt>
    <dgm:pt modelId="{A294201D-252D-C648-A610-22C114ECE78B}" type="parTrans" cxnId="{EE6C184B-1307-0246-A217-E95AFBEA970D}">
      <dgm:prSet/>
      <dgm:spPr/>
      <dgm:t>
        <a:bodyPr/>
        <a:lstStyle/>
        <a:p>
          <a:endParaRPr lang="en-US"/>
        </a:p>
      </dgm:t>
    </dgm:pt>
    <dgm:pt modelId="{3D689402-4603-F84B-8FFA-2A0AA595BD24}" type="sibTrans" cxnId="{EE6C184B-1307-0246-A217-E95AFBEA970D}">
      <dgm:prSet/>
      <dgm:spPr/>
      <dgm:t>
        <a:bodyPr/>
        <a:lstStyle/>
        <a:p>
          <a:endParaRPr lang="en-US"/>
        </a:p>
      </dgm:t>
    </dgm:pt>
    <dgm:pt modelId="{BBC5DD41-7E7F-FB4B-920A-040A0E88C668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Write-store</a:t>
          </a:r>
          <a:endParaRPr lang="en-US" dirty="0">
            <a:solidFill>
              <a:srgbClr val="FFFFFF"/>
            </a:solidFill>
          </a:endParaRPr>
        </a:p>
      </dgm:t>
    </dgm:pt>
    <dgm:pt modelId="{D531FC4A-AAD4-8B49-8AC5-5A4B6B10F1AD}" type="parTrans" cxnId="{DB5CA6D7-B1BD-514B-A79B-859AEE0BEA1F}">
      <dgm:prSet/>
      <dgm:spPr/>
      <dgm:t>
        <a:bodyPr/>
        <a:lstStyle/>
        <a:p>
          <a:endParaRPr lang="en-US"/>
        </a:p>
      </dgm:t>
    </dgm:pt>
    <dgm:pt modelId="{EA7525A8-0336-024C-85C3-9E30568A4BE6}" type="sibTrans" cxnId="{DB5CA6D7-B1BD-514B-A79B-859AEE0BEA1F}">
      <dgm:prSet/>
      <dgm:spPr/>
      <dgm:t>
        <a:bodyPr/>
        <a:lstStyle/>
        <a:p>
          <a:endParaRPr lang="en-US"/>
        </a:p>
      </dgm:t>
    </dgm:pt>
    <dgm:pt modelId="{B9831F85-9F4E-1644-AAEB-21A747E76D86}">
      <dgm:prSet phldrT="[Text]"/>
      <dgm:spPr/>
      <dgm:t>
        <a:bodyPr/>
        <a:lstStyle/>
        <a:p>
          <a:r>
            <a:rPr lang="en-US" dirty="0" smtClean="0">
              <a:solidFill>
                <a:srgbClr val="FFFFFF"/>
              </a:solidFill>
            </a:rPr>
            <a:t>UI</a:t>
          </a:r>
          <a:endParaRPr lang="en-US" dirty="0">
            <a:solidFill>
              <a:srgbClr val="FFFFFF"/>
            </a:solidFill>
          </a:endParaRPr>
        </a:p>
      </dgm:t>
    </dgm:pt>
    <dgm:pt modelId="{205EA3A9-0A65-ED49-B476-2ABC3B1E1482}" type="parTrans" cxnId="{7542BF3A-4022-6B4A-86AD-AC4B73083CF9}">
      <dgm:prSet/>
      <dgm:spPr/>
      <dgm:t>
        <a:bodyPr/>
        <a:lstStyle/>
        <a:p>
          <a:endParaRPr lang="en-US"/>
        </a:p>
      </dgm:t>
    </dgm:pt>
    <dgm:pt modelId="{A26845FA-0B24-8046-AFA8-E646BFC51661}" type="sibTrans" cxnId="{7542BF3A-4022-6B4A-86AD-AC4B73083CF9}">
      <dgm:prSet/>
      <dgm:spPr/>
      <dgm:t>
        <a:bodyPr/>
        <a:lstStyle/>
        <a:p>
          <a:endParaRPr lang="en-US"/>
        </a:p>
      </dgm:t>
    </dgm:pt>
    <dgm:pt modelId="{5FADBBB9-8077-854B-9438-0C7185B2BDE0}" type="pres">
      <dgm:prSet presAssocID="{F2AC6639-348A-F84B-9D03-58460898586E}" presName="cycle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EDF17B-090B-A240-B1C3-B01DE3CAD5C1}" type="pres">
      <dgm:prSet presAssocID="{4C602E4B-CDB4-AD4E-A5DD-8F860BF46ABD}" presName="dummy" presStyleCnt="0"/>
      <dgm:spPr/>
    </dgm:pt>
    <dgm:pt modelId="{779C01D5-B855-204B-B3FB-DD550E97DB28}" type="pres">
      <dgm:prSet presAssocID="{4C602E4B-CDB4-AD4E-A5DD-8F860BF46ABD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8308CF-493E-014B-A9C5-AEFB9AD713AD}" type="pres">
      <dgm:prSet presAssocID="{8F85AAD1-BE55-6644-8AE3-C5F6CBE6148E}" presName="sibTrans" presStyleLbl="node1" presStyleIdx="0" presStyleCnt="5"/>
      <dgm:spPr/>
      <dgm:t>
        <a:bodyPr/>
        <a:lstStyle/>
        <a:p>
          <a:endParaRPr lang="en-US"/>
        </a:p>
      </dgm:t>
    </dgm:pt>
    <dgm:pt modelId="{05F6D59C-9BF3-6948-A880-392B0903BB89}" type="pres">
      <dgm:prSet presAssocID="{C2B3D655-EE41-B04B-9B01-456C7E91B84C}" presName="dummy" presStyleCnt="0"/>
      <dgm:spPr/>
    </dgm:pt>
    <dgm:pt modelId="{118962CB-1468-6D4F-8F53-3415F9B8A508}" type="pres">
      <dgm:prSet presAssocID="{C2B3D655-EE41-B04B-9B01-456C7E91B84C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0D653-CD0E-E44C-B845-F6E14A5F2ACC}" type="pres">
      <dgm:prSet presAssocID="{889009A5-0CA3-7748-9CDA-5B5B1823FE23}" presName="sibTrans" presStyleLbl="node1" presStyleIdx="1" presStyleCnt="5"/>
      <dgm:spPr/>
      <dgm:t>
        <a:bodyPr/>
        <a:lstStyle/>
        <a:p>
          <a:endParaRPr lang="en-US"/>
        </a:p>
      </dgm:t>
    </dgm:pt>
    <dgm:pt modelId="{654E19CC-C55B-3A4F-807A-EC16BE5D706C}" type="pres">
      <dgm:prSet presAssocID="{B9831F85-9F4E-1644-AAEB-21A747E76D86}" presName="dummy" presStyleCnt="0"/>
      <dgm:spPr/>
    </dgm:pt>
    <dgm:pt modelId="{734B8564-3E6B-704C-9B79-FA45D0BD928B}" type="pres">
      <dgm:prSet presAssocID="{B9831F85-9F4E-1644-AAEB-21A747E76D86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761E5-5172-C549-966E-30CF60CB10A1}" type="pres">
      <dgm:prSet presAssocID="{A26845FA-0B24-8046-AFA8-E646BFC51661}" presName="sibTrans" presStyleLbl="node1" presStyleIdx="2" presStyleCnt="5"/>
      <dgm:spPr/>
      <dgm:t>
        <a:bodyPr/>
        <a:lstStyle/>
        <a:p>
          <a:endParaRPr lang="en-US"/>
        </a:p>
      </dgm:t>
    </dgm:pt>
    <dgm:pt modelId="{D1EF3C60-FCD2-8747-9036-457A41798F57}" type="pres">
      <dgm:prSet presAssocID="{EE4AC675-B79B-EA4F-A14E-FBBC6D1C8B80}" presName="dummy" presStyleCnt="0"/>
      <dgm:spPr/>
    </dgm:pt>
    <dgm:pt modelId="{38EFCC13-EC77-3C49-BAC8-B2B9CC05B1F0}" type="pres">
      <dgm:prSet presAssocID="{EE4AC675-B79B-EA4F-A14E-FBBC6D1C8B80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1AC2D-F879-744F-AD41-7CF91921618F}" type="pres">
      <dgm:prSet presAssocID="{3D689402-4603-F84B-8FFA-2A0AA595BD24}" presName="sibTrans" presStyleLbl="node1" presStyleIdx="3" presStyleCnt="5"/>
      <dgm:spPr/>
      <dgm:t>
        <a:bodyPr/>
        <a:lstStyle/>
        <a:p>
          <a:endParaRPr lang="en-US"/>
        </a:p>
      </dgm:t>
    </dgm:pt>
    <dgm:pt modelId="{F7AF38BA-7E86-5B4E-8EF4-B28745A9147D}" type="pres">
      <dgm:prSet presAssocID="{BBC5DD41-7E7F-FB4B-920A-040A0E88C668}" presName="dummy" presStyleCnt="0"/>
      <dgm:spPr/>
    </dgm:pt>
    <dgm:pt modelId="{4A0F3D63-F239-3947-88FF-C9A8D6D84B00}" type="pres">
      <dgm:prSet presAssocID="{BBC5DD41-7E7F-FB4B-920A-040A0E88C668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063B4-B5B0-074D-B594-D103091880BE}" type="pres">
      <dgm:prSet presAssocID="{EA7525A8-0336-024C-85C3-9E30568A4BE6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87CB0E51-9485-C74A-8069-F7BD517A8FA7}" srcId="{F2AC6639-348A-F84B-9D03-58460898586E}" destId="{4C602E4B-CDB4-AD4E-A5DD-8F860BF46ABD}" srcOrd="0" destOrd="0" parTransId="{2AAFEE5B-1E79-0F46-A527-E311FEE8E5E0}" sibTransId="{8F85AAD1-BE55-6644-8AE3-C5F6CBE6148E}"/>
    <dgm:cxn modelId="{F4EE876F-8D0F-E746-9032-608A14BF3182}" type="presOf" srcId="{EA7525A8-0336-024C-85C3-9E30568A4BE6}" destId="{234063B4-B5B0-074D-B594-D103091880BE}" srcOrd="0" destOrd="0" presId="urn:microsoft.com/office/officeart/2005/8/layout/cycle1"/>
    <dgm:cxn modelId="{DB5CA6D7-B1BD-514B-A79B-859AEE0BEA1F}" srcId="{F2AC6639-348A-F84B-9D03-58460898586E}" destId="{BBC5DD41-7E7F-FB4B-920A-040A0E88C668}" srcOrd="4" destOrd="0" parTransId="{D531FC4A-AAD4-8B49-8AC5-5A4B6B10F1AD}" sibTransId="{EA7525A8-0336-024C-85C3-9E30568A4BE6}"/>
    <dgm:cxn modelId="{1DED2508-3B1C-254C-98C7-F05D8F397BC4}" type="presOf" srcId="{A26845FA-0B24-8046-AFA8-E646BFC51661}" destId="{4E0761E5-5172-C549-966E-30CF60CB10A1}" srcOrd="0" destOrd="0" presId="urn:microsoft.com/office/officeart/2005/8/layout/cycle1"/>
    <dgm:cxn modelId="{AFED76B1-4488-E04E-9F5C-70673197C4D8}" type="presOf" srcId="{8F85AAD1-BE55-6644-8AE3-C5F6CBE6148E}" destId="{9D8308CF-493E-014B-A9C5-AEFB9AD713AD}" srcOrd="0" destOrd="0" presId="urn:microsoft.com/office/officeart/2005/8/layout/cycle1"/>
    <dgm:cxn modelId="{E6C93CD9-8CD4-8940-A285-310E8903ADD6}" type="presOf" srcId="{F2AC6639-348A-F84B-9D03-58460898586E}" destId="{5FADBBB9-8077-854B-9438-0C7185B2BDE0}" srcOrd="0" destOrd="0" presId="urn:microsoft.com/office/officeart/2005/8/layout/cycle1"/>
    <dgm:cxn modelId="{9F2602B9-DCC3-9B40-B980-0DF440EE544B}" type="presOf" srcId="{3D689402-4603-F84B-8FFA-2A0AA595BD24}" destId="{AB71AC2D-F879-744F-AD41-7CF91921618F}" srcOrd="0" destOrd="0" presId="urn:microsoft.com/office/officeart/2005/8/layout/cycle1"/>
    <dgm:cxn modelId="{5BA89742-8B28-7043-AAE3-7D43A43D1481}" type="presOf" srcId="{4C602E4B-CDB4-AD4E-A5DD-8F860BF46ABD}" destId="{779C01D5-B855-204B-B3FB-DD550E97DB28}" srcOrd="0" destOrd="0" presId="urn:microsoft.com/office/officeart/2005/8/layout/cycle1"/>
    <dgm:cxn modelId="{5FD25C77-151C-6448-8076-BFFD224690BE}" type="presOf" srcId="{C2B3D655-EE41-B04B-9B01-456C7E91B84C}" destId="{118962CB-1468-6D4F-8F53-3415F9B8A508}" srcOrd="0" destOrd="0" presId="urn:microsoft.com/office/officeart/2005/8/layout/cycle1"/>
    <dgm:cxn modelId="{EE6C184B-1307-0246-A217-E95AFBEA970D}" srcId="{F2AC6639-348A-F84B-9D03-58460898586E}" destId="{EE4AC675-B79B-EA4F-A14E-FBBC6D1C8B80}" srcOrd="3" destOrd="0" parTransId="{A294201D-252D-C648-A610-22C114ECE78B}" sibTransId="{3D689402-4603-F84B-8FFA-2A0AA595BD24}"/>
    <dgm:cxn modelId="{D1F00BEF-FEEC-8840-B287-591E5129C8BF}" srcId="{F2AC6639-348A-F84B-9D03-58460898586E}" destId="{C2B3D655-EE41-B04B-9B01-456C7E91B84C}" srcOrd="1" destOrd="0" parTransId="{B8A6570F-92A5-B545-978B-F8B97020769F}" sibTransId="{889009A5-0CA3-7748-9CDA-5B5B1823FE23}"/>
    <dgm:cxn modelId="{1DE8F11B-58DA-B24A-BA41-DA7EB42DE7D5}" type="presOf" srcId="{B9831F85-9F4E-1644-AAEB-21A747E76D86}" destId="{734B8564-3E6B-704C-9B79-FA45D0BD928B}" srcOrd="0" destOrd="0" presId="urn:microsoft.com/office/officeart/2005/8/layout/cycle1"/>
    <dgm:cxn modelId="{E9A73933-2C6C-9649-8BA9-6C07773DDC5B}" type="presOf" srcId="{889009A5-0CA3-7748-9CDA-5B5B1823FE23}" destId="{C220D653-CD0E-E44C-B845-F6E14A5F2ACC}" srcOrd="0" destOrd="0" presId="urn:microsoft.com/office/officeart/2005/8/layout/cycle1"/>
    <dgm:cxn modelId="{7542BF3A-4022-6B4A-86AD-AC4B73083CF9}" srcId="{F2AC6639-348A-F84B-9D03-58460898586E}" destId="{B9831F85-9F4E-1644-AAEB-21A747E76D86}" srcOrd="2" destOrd="0" parTransId="{205EA3A9-0A65-ED49-B476-2ABC3B1E1482}" sibTransId="{A26845FA-0B24-8046-AFA8-E646BFC51661}"/>
    <dgm:cxn modelId="{A7B92819-C64F-8C4C-AC83-78AB63C908C0}" type="presOf" srcId="{EE4AC675-B79B-EA4F-A14E-FBBC6D1C8B80}" destId="{38EFCC13-EC77-3C49-BAC8-B2B9CC05B1F0}" srcOrd="0" destOrd="0" presId="urn:microsoft.com/office/officeart/2005/8/layout/cycle1"/>
    <dgm:cxn modelId="{71D0031E-DA64-5D4D-AFD3-DA8983F6EC3F}" type="presOf" srcId="{BBC5DD41-7E7F-FB4B-920A-040A0E88C668}" destId="{4A0F3D63-F239-3947-88FF-C9A8D6D84B00}" srcOrd="0" destOrd="0" presId="urn:microsoft.com/office/officeart/2005/8/layout/cycle1"/>
    <dgm:cxn modelId="{D8B44FF1-F3CF-F44E-967A-D1E688A04FC6}" type="presParOf" srcId="{5FADBBB9-8077-854B-9438-0C7185B2BDE0}" destId="{A6EDF17B-090B-A240-B1C3-B01DE3CAD5C1}" srcOrd="0" destOrd="0" presId="urn:microsoft.com/office/officeart/2005/8/layout/cycle1"/>
    <dgm:cxn modelId="{B03915B4-CC5C-4B4A-944B-B3FAE5D5AF3F}" type="presParOf" srcId="{5FADBBB9-8077-854B-9438-0C7185B2BDE0}" destId="{779C01D5-B855-204B-B3FB-DD550E97DB28}" srcOrd="1" destOrd="0" presId="urn:microsoft.com/office/officeart/2005/8/layout/cycle1"/>
    <dgm:cxn modelId="{0F2FB3E5-9044-814B-8645-68B7F796D94D}" type="presParOf" srcId="{5FADBBB9-8077-854B-9438-0C7185B2BDE0}" destId="{9D8308CF-493E-014B-A9C5-AEFB9AD713AD}" srcOrd="2" destOrd="0" presId="urn:microsoft.com/office/officeart/2005/8/layout/cycle1"/>
    <dgm:cxn modelId="{D41A89A1-BEEC-6F40-95DB-F8AF1B68A056}" type="presParOf" srcId="{5FADBBB9-8077-854B-9438-0C7185B2BDE0}" destId="{05F6D59C-9BF3-6948-A880-392B0903BB89}" srcOrd="3" destOrd="0" presId="urn:microsoft.com/office/officeart/2005/8/layout/cycle1"/>
    <dgm:cxn modelId="{E5378E2B-0A53-1146-8626-ECFAA55A1D40}" type="presParOf" srcId="{5FADBBB9-8077-854B-9438-0C7185B2BDE0}" destId="{118962CB-1468-6D4F-8F53-3415F9B8A508}" srcOrd="4" destOrd="0" presId="urn:microsoft.com/office/officeart/2005/8/layout/cycle1"/>
    <dgm:cxn modelId="{3BD2B31D-DA3C-8849-AACC-D159D6EF93EB}" type="presParOf" srcId="{5FADBBB9-8077-854B-9438-0C7185B2BDE0}" destId="{C220D653-CD0E-E44C-B845-F6E14A5F2ACC}" srcOrd="5" destOrd="0" presId="urn:microsoft.com/office/officeart/2005/8/layout/cycle1"/>
    <dgm:cxn modelId="{BB02BE0E-B707-9642-8627-54FC137E12FD}" type="presParOf" srcId="{5FADBBB9-8077-854B-9438-0C7185B2BDE0}" destId="{654E19CC-C55B-3A4F-807A-EC16BE5D706C}" srcOrd="6" destOrd="0" presId="urn:microsoft.com/office/officeart/2005/8/layout/cycle1"/>
    <dgm:cxn modelId="{A73BE2FE-597D-404F-8264-C22F4F2DF305}" type="presParOf" srcId="{5FADBBB9-8077-854B-9438-0C7185B2BDE0}" destId="{734B8564-3E6B-704C-9B79-FA45D0BD928B}" srcOrd="7" destOrd="0" presId="urn:microsoft.com/office/officeart/2005/8/layout/cycle1"/>
    <dgm:cxn modelId="{1C286335-92D1-B941-8115-1F2650208F37}" type="presParOf" srcId="{5FADBBB9-8077-854B-9438-0C7185B2BDE0}" destId="{4E0761E5-5172-C549-966E-30CF60CB10A1}" srcOrd="8" destOrd="0" presId="urn:microsoft.com/office/officeart/2005/8/layout/cycle1"/>
    <dgm:cxn modelId="{C2AC9A1E-CBF3-EA46-9CBA-1E22DFEB1137}" type="presParOf" srcId="{5FADBBB9-8077-854B-9438-0C7185B2BDE0}" destId="{D1EF3C60-FCD2-8747-9036-457A41798F57}" srcOrd="9" destOrd="0" presId="urn:microsoft.com/office/officeart/2005/8/layout/cycle1"/>
    <dgm:cxn modelId="{F7130C32-4192-8640-9282-3028E5D6A8D1}" type="presParOf" srcId="{5FADBBB9-8077-854B-9438-0C7185B2BDE0}" destId="{38EFCC13-EC77-3C49-BAC8-B2B9CC05B1F0}" srcOrd="10" destOrd="0" presId="urn:microsoft.com/office/officeart/2005/8/layout/cycle1"/>
    <dgm:cxn modelId="{D300F38B-448F-BA40-91EF-19AA332F4135}" type="presParOf" srcId="{5FADBBB9-8077-854B-9438-0C7185B2BDE0}" destId="{AB71AC2D-F879-744F-AD41-7CF91921618F}" srcOrd="11" destOrd="0" presId="urn:microsoft.com/office/officeart/2005/8/layout/cycle1"/>
    <dgm:cxn modelId="{B5E3DCF6-7682-2742-9D28-C64A464ECF69}" type="presParOf" srcId="{5FADBBB9-8077-854B-9438-0C7185B2BDE0}" destId="{F7AF38BA-7E86-5B4E-8EF4-B28745A9147D}" srcOrd="12" destOrd="0" presId="urn:microsoft.com/office/officeart/2005/8/layout/cycle1"/>
    <dgm:cxn modelId="{4776AC1E-7AF6-9A43-A489-97914755FC1B}" type="presParOf" srcId="{5FADBBB9-8077-854B-9438-0C7185B2BDE0}" destId="{4A0F3D63-F239-3947-88FF-C9A8D6D84B00}" srcOrd="13" destOrd="0" presId="urn:microsoft.com/office/officeart/2005/8/layout/cycle1"/>
    <dgm:cxn modelId="{83991D80-824D-7643-A0F3-B990716BCC6A}" type="presParOf" srcId="{5FADBBB9-8077-854B-9438-0C7185B2BDE0}" destId="{234063B4-B5B0-074D-B594-D103091880BE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</dgm:pt>
    <dgm:pt modelId="{02D81A3D-96CB-4B2C-9381-532603614704}">
      <dgm:prSet phldrT="[Text]"/>
      <dgm:spPr/>
      <dgm:t>
        <a:bodyPr/>
        <a:lstStyle/>
        <a:p>
          <a:r>
            <a:rPr lang="en-US" dirty="0" smtClean="0"/>
            <a:t>Partition tolerant</a:t>
          </a:r>
          <a:endParaRPr lang="en-US" dirty="0"/>
        </a:p>
      </dgm:t>
    </dgm:pt>
    <dgm:pt modelId="{3A2D9BD5-20C8-4C50-9204-0DEB92A30F11}" type="parTrans" cxnId="{97435315-47BF-438D-958E-78AF1549C899}">
      <dgm:prSet/>
      <dgm:spPr/>
      <dgm:t>
        <a:bodyPr/>
        <a:lstStyle/>
        <a:p>
          <a:endParaRPr lang="en-US"/>
        </a:p>
      </dgm:t>
    </dgm:pt>
    <dgm:pt modelId="{50B32CE1-3FA2-4F27-A529-C0E7696826F4}" type="sibTrans" cxnId="{97435315-47BF-438D-958E-78AF1549C899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9F741120-9200-4306-83DA-FAE35562382A}">
      <dgm:prSet phldrT="[Text]"/>
      <dgm:spPr/>
      <dgm:t>
        <a:bodyPr/>
        <a:lstStyle/>
        <a:p>
          <a:r>
            <a:rPr lang="en-US" dirty="0" smtClean="0"/>
            <a:t>Consistent</a:t>
          </a:r>
          <a:endParaRPr lang="en-US" dirty="0"/>
        </a:p>
      </dgm:t>
    </dgm:pt>
    <dgm:pt modelId="{C6EEB1A5-81D2-47E3-AE93-F15AF3B177A6}" type="parTrans" cxnId="{BA8F9821-B390-48B7-847B-1C818BD2BCA3}">
      <dgm:prSet/>
      <dgm:spPr/>
      <dgm:t>
        <a:bodyPr/>
        <a:lstStyle/>
        <a:p>
          <a:endParaRPr lang="en-US"/>
        </a:p>
      </dgm:t>
    </dgm:pt>
    <dgm:pt modelId="{EC7D28E9-AC6B-44F3-8EB7-E53EF51B2A78}" type="sibTrans" cxnId="{BA8F9821-B390-48B7-847B-1C818BD2BCA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3C986F48-0C6C-44BC-BB3D-B4B40054381D}">
      <dgm:prSet phldrT="[Text]"/>
      <dgm:spPr/>
      <dgm:t>
        <a:bodyPr/>
        <a:lstStyle/>
        <a:p>
          <a:r>
            <a:rPr lang="en-US" smtClean="0"/>
            <a:t>Available</a:t>
          </a:r>
          <a:endParaRPr lang="en-US" dirty="0"/>
        </a:p>
      </dgm:t>
    </dgm:pt>
    <dgm:pt modelId="{087FCF69-F38A-4767-B4A5-3B179808ED9A}" type="parTrans" cxnId="{F9546045-0EA0-491B-8A1C-FBBA28BCDCEA}">
      <dgm:prSet/>
      <dgm:spPr/>
      <dgm:t>
        <a:bodyPr/>
        <a:lstStyle/>
        <a:p>
          <a:endParaRPr lang="en-US"/>
        </a:p>
      </dgm:t>
    </dgm:pt>
    <dgm:pt modelId="{59F11F08-6FB2-40A6-B11A-C28F0FE0CC73}" type="sibTrans" cxnId="{F9546045-0EA0-491B-8A1C-FBBA28BCDCEA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728E975B-71B8-47DF-BDF9-4F3C966F2F70}" type="pres">
      <dgm:prSet presAssocID="{C5AFB91B-3503-4C9F-A25E-4A808DD1E105}" presName="Name0" presStyleCnt="0">
        <dgm:presLayoutVars>
          <dgm:dir/>
          <dgm:resizeHandles val="exact"/>
        </dgm:presLayoutVars>
      </dgm:prSet>
      <dgm:spPr/>
    </dgm:pt>
    <dgm:pt modelId="{A0A63CA1-790D-4BE1-BFFD-8429CDB35C48}" type="pres">
      <dgm:prSet presAssocID="{02D81A3D-96CB-4B2C-9381-532603614704}" presName="node" presStyleLbl="node1" presStyleIdx="0" presStyleCnt="3" custRadScaleRad="96131" custRadScaleInc="-4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7D1722-1800-4FBE-A27B-7DF58B6ABC70}" type="pres">
      <dgm:prSet presAssocID="{50B32CE1-3FA2-4F27-A529-C0E7696826F4}" presName="sibTrans" presStyleLbl="sibTrans2D1" presStyleIdx="0" presStyleCnt="3" custScaleY="63323"/>
      <dgm:spPr/>
      <dgm:t>
        <a:bodyPr/>
        <a:lstStyle/>
        <a:p>
          <a:endParaRPr lang="en-US"/>
        </a:p>
      </dgm:t>
    </dgm:pt>
    <dgm:pt modelId="{08077DD3-7BC6-4948-83C2-AF26831148BB}" type="pres">
      <dgm:prSet presAssocID="{50B32CE1-3FA2-4F27-A529-C0E7696826F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CDBB7A0-6867-4616-9992-137665D3D53B}" type="pres">
      <dgm:prSet presAssocID="{3C986F48-0C6C-44BC-BB3D-B4B40054381D}" presName="node" presStyleLbl="node1" presStyleIdx="1" presStyleCnt="3" custRadScaleRad="111336" custRadScaleInc="-55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D0222-C049-4032-A2E7-71D04142EFEE}" type="pres">
      <dgm:prSet presAssocID="{59F11F08-6FB2-40A6-B11A-C28F0FE0CC73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C9F573A-2DBD-489A-B1D2-E423A3950703}" type="pres">
      <dgm:prSet presAssocID="{59F11F08-6FB2-40A6-B11A-C28F0FE0CC73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3F8A3AE-E2AC-466B-B271-83DBBB5D6171}" type="pres">
      <dgm:prSet presAssocID="{9F741120-9200-4306-83DA-FAE35562382A}" presName="node" presStyleLbl="node1" presStyleIdx="2" presStyleCnt="3" custRadScaleRad="111831" custRadScaleInc="57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C1BC8E-2B81-4C5D-826D-AC6F768D53E6}" type="pres">
      <dgm:prSet presAssocID="{EC7D28E9-AC6B-44F3-8EB7-E53EF51B2A78}" presName="sibTrans" presStyleLbl="sibTrans2D1" presStyleIdx="2" presStyleCnt="3" custScaleY="63323"/>
      <dgm:spPr/>
      <dgm:t>
        <a:bodyPr/>
        <a:lstStyle/>
        <a:p>
          <a:endParaRPr lang="en-US"/>
        </a:p>
      </dgm:t>
    </dgm:pt>
    <dgm:pt modelId="{CE45B9D5-6C5A-4F99-B673-C0927050AB47}" type="pres">
      <dgm:prSet presAssocID="{EC7D28E9-AC6B-44F3-8EB7-E53EF51B2A78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2C1E5D2-3AA8-4554-A524-4E7478C0A18C}" type="presOf" srcId="{50B32CE1-3FA2-4F27-A529-C0E7696826F4}" destId="{08077DD3-7BC6-4948-83C2-AF26831148BB}" srcOrd="1" destOrd="0" presId="urn:microsoft.com/office/officeart/2005/8/layout/cycle7"/>
    <dgm:cxn modelId="{5FCCA79D-E384-4AE9-9E8C-AE9129568FE5}" type="presOf" srcId="{C5AFB91B-3503-4C9F-A25E-4A808DD1E105}" destId="{728E975B-71B8-47DF-BDF9-4F3C966F2F70}" srcOrd="0" destOrd="0" presId="urn:microsoft.com/office/officeart/2005/8/layout/cycle7"/>
    <dgm:cxn modelId="{BE0188CF-B186-4306-90DC-D5F93AC1D23C}" type="presOf" srcId="{3C986F48-0C6C-44BC-BB3D-B4B40054381D}" destId="{4CDBB7A0-6867-4616-9992-137665D3D53B}" srcOrd="0" destOrd="0" presId="urn:microsoft.com/office/officeart/2005/8/layout/cycle7"/>
    <dgm:cxn modelId="{49AF94C0-F3D1-4F86-A001-51FED8358A74}" type="presOf" srcId="{50B32CE1-3FA2-4F27-A529-C0E7696826F4}" destId="{DE7D1722-1800-4FBE-A27B-7DF58B6ABC70}" srcOrd="0" destOrd="0" presId="urn:microsoft.com/office/officeart/2005/8/layout/cycle7"/>
    <dgm:cxn modelId="{BA8F9821-B390-48B7-847B-1C818BD2BCA3}" srcId="{C5AFB91B-3503-4C9F-A25E-4A808DD1E105}" destId="{9F741120-9200-4306-83DA-FAE35562382A}" srcOrd="2" destOrd="0" parTransId="{C6EEB1A5-81D2-47E3-AE93-F15AF3B177A6}" sibTransId="{EC7D28E9-AC6B-44F3-8EB7-E53EF51B2A78}"/>
    <dgm:cxn modelId="{94430D93-1DC2-4635-982F-93A7AE5D3050}" type="presOf" srcId="{EC7D28E9-AC6B-44F3-8EB7-E53EF51B2A78}" destId="{CE45B9D5-6C5A-4F99-B673-C0927050AB47}" srcOrd="1" destOrd="0" presId="urn:microsoft.com/office/officeart/2005/8/layout/cycle7"/>
    <dgm:cxn modelId="{DB5579AB-077E-47C2-A3FF-5A3DCF94815B}" type="presOf" srcId="{9F741120-9200-4306-83DA-FAE35562382A}" destId="{83F8A3AE-E2AC-466B-B271-83DBBB5D6171}" srcOrd="0" destOrd="0" presId="urn:microsoft.com/office/officeart/2005/8/layout/cycle7"/>
    <dgm:cxn modelId="{61F13EDA-3F8A-47B4-8470-9617C40B2366}" type="presOf" srcId="{59F11F08-6FB2-40A6-B11A-C28F0FE0CC73}" destId="{BC9F573A-2DBD-489A-B1D2-E423A3950703}" srcOrd="1" destOrd="0" presId="urn:microsoft.com/office/officeart/2005/8/layout/cycle7"/>
    <dgm:cxn modelId="{D0E16BBC-287F-4F7B-80D7-4774AF200ECA}" type="presOf" srcId="{59F11F08-6FB2-40A6-B11A-C28F0FE0CC73}" destId="{CBED0222-C049-4032-A2E7-71D04142EFEE}" srcOrd="0" destOrd="0" presId="urn:microsoft.com/office/officeart/2005/8/layout/cycle7"/>
    <dgm:cxn modelId="{F9546045-0EA0-491B-8A1C-FBBA28BCDCEA}" srcId="{C5AFB91B-3503-4C9F-A25E-4A808DD1E105}" destId="{3C986F48-0C6C-44BC-BB3D-B4B40054381D}" srcOrd="1" destOrd="0" parTransId="{087FCF69-F38A-4767-B4A5-3B179808ED9A}" sibTransId="{59F11F08-6FB2-40A6-B11A-C28F0FE0CC73}"/>
    <dgm:cxn modelId="{FC1167D0-D6DA-4D13-8273-F6A58B8B4F6B}" type="presOf" srcId="{EC7D28E9-AC6B-44F3-8EB7-E53EF51B2A78}" destId="{79C1BC8E-2B81-4C5D-826D-AC6F768D53E6}" srcOrd="0" destOrd="0" presId="urn:microsoft.com/office/officeart/2005/8/layout/cycle7"/>
    <dgm:cxn modelId="{97435315-47BF-438D-958E-78AF1549C899}" srcId="{C5AFB91B-3503-4C9F-A25E-4A808DD1E105}" destId="{02D81A3D-96CB-4B2C-9381-532603614704}" srcOrd="0" destOrd="0" parTransId="{3A2D9BD5-20C8-4C50-9204-0DEB92A30F11}" sibTransId="{50B32CE1-3FA2-4F27-A529-C0E7696826F4}"/>
    <dgm:cxn modelId="{106971E9-9A8F-4D71-8C50-4CDA96379B8C}" type="presOf" srcId="{02D81A3D-96CB-4B2C-9381-532603614704}" destId="{A0A63CA1-790D-4BE1-BFFD-8429CDB35C48}" srcOrd="0" destOrd="0" presId="urn:microsoft.com/office/officeart/2005/8/layout/cycle7"/>
    <dgm:cxn modelId="{5F36BB11-E6C5-441E-AB37-9B2CC4F82EC1}" type="presParOf" srcId="{728E975B-71B8-47DF-BDF9-4F3C966F2F70}" destId="{A0A63CA1-790D-4BE1-BFFD-8429CDB35C48}" srcOrd="0" destOrd="0" presId="urn:microsoft.com/office/officeart/2005/8/layout/cycle7"/>
    <dgm:cxn modelId="{F845ABCB-10D9-43AD-9EB8-957FB7CF1D98}" type="presParOf" srcId="{728E975B-71B8-47DF-BDF9-4F3C966F2F70}" destId="{DE7D1722-1800-4FBE-A27B-7DF58B6ABC70}" srcOrd="1" destOrd="0" presId="urn:microsoft.com/office/officeart/2005/8/layout/cycle7"/>
    <dgm:cxn modelId="{7D08EED1-D787-48B5-BB61-C18A872B5B24}" type="presParOf" srcId="{DE7D1722-1800-4FBE-A27B-7DF58B6ABC70}" destId="{08077DD3-7BC6-4948-83C2-AF26831148BB}" srcOrd="0" destOrd="0" presId="urn:microsoft.com/office/officeart/2005/8/layout/cycle7"/>
    <dgm:cxn modelId="{F591A4F5-E6FF-4A7E-9EB7-9C409DE7C2BB}" type="presParOf" srcId="{728E975B-71B8-47DF-BDF9-4F3C966F2F70}" destId="{4CDBB7A0-6867-4616-9992-137665D3D53B}" srcOrd="2" destOrd="0" presId="urn:microsoft.com/office/officeart/2005/8/layout/cycle7"/>
    <dgm:cxn modelId="{645938EA-2E70-4A1F-BCB2-5BD1D28FDBE0}" type="presParOf" srcId="{728E975B-71B8-47DF-BDF9-4F3C966F2F70}" destId="{CBED0222-C049-4032-A2E7-71D04142EFEE}" srcOrd="3" destOrd="0" presId="urn:microsoft.com/office/officeart/2005/8/layout/cycle7"/>
    <dgm:cxn modelId="{0A0797F2-890E-4886-BAA0-A4D9049C767D}" type="presParOf" srcId="{CBED0222-C049-4032-A2E7-71D04142EFEE}" destId="{BC9F573A-2DBD-489A-B1D2-E423A3950703}" srcOrd="0" destOrd="0" presId="urn:microsoft.com/office/officeart/2005/8/layout/cycle7"/>
    <dgm:cxn modelId="{2906F0F5-B2AE-4132-BD50-E17B0BBA85BB}" type="presParOf" srcId="{728E975B-71B8-47DF-BDF9-4F3C966F2F70}" destId="{83F8A3AE-E2AC-466B-B271-83DBBB5D6171}" srcOrd="4" destOrd="0" presId="urn:microsoft.com/office/officeart/2005/8/layout/cycle7"/>
    <dgm:cxn modelId="{CCD7541B-D948-4589-ABE8-753EA4BE958B}" type="presParOf" srcId="{728E975B-71B8-47DF-BDF9-4F3C966F2F70}" destId="{79C1BC8E-2B81-4C5D-826D-AC6F768D53E6}" srcOrd="5" destOrd="0" presId="urn:microsoft.com/office/officeart/2005/8/layout/cycle7"/>
    <dgm:cxn modelId="{7B0B8228-A99C-48D5-804C-B8679359A67D}" type="presParOf" srcId="{79C1BC8E-2B81-4C5D-826D-AC6F768D53E6}" destId="{CE45B9D5-6C5A-4F99-B673-C0927050AB4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default" loCatId="cycle" qsTypeId="urn:microsoft.com/office/officeart/2005/8/quickstyle/simple1" qsCatId="simple" csTypeId="urn:microsoft.com/office/officeart/2005/8/colors/accent1_2" csCatId="accent1" phldr="1"/>
      <dgm:spPr/>
    </dgm:pt>
    <dgm:pt modelId="{02D81A3D-96CB-4B2C-9381-532603614704}">
      <dgm:prSet phldrT="[Text]"/>
      <dgm:spPr/>
      <dgm:t>
        <a:bodyPr/>
        <a:lstStyle/>
        <a:p>
          <a:r>
            <a:rPr lang="en-US" dirty="0" err="1" smtClean="0"/>
            <a:t>gen_server</a:t>
          </a:r>
          <a:endParaRPr lang="en-US" dirty="0"/>
        </a:p>
      </dgm:t>
    </dgm:pt>
    <dgm:pt modelId="{3A2D9BD5-20C8-4C50-9204-0DEB92A30F11}" type="parTrans" cxnId="{97435315-47BF-438D-958E-78AF1549C899}">
      <dgm:prSet/>
      <dgm:spPr/>
      <dgm:t>
        <a:bodyPr/>
        <a:lstStyle/>
        <a:p>
          <a:endParaRPr lang="en-US"/>
        </a:p>
      </dgm:t>
    </dgm:pt>
    <dgm:pt modelId="{50B32CE1-3FA2-4F27-A529-C0E7696826F4}" type="sibTrans" cxnId="{97435315-47BF-438D-958E-78AF1549C899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endParaRPr lang="en-US"/>
        </a:p>
      </dgm:t>
    </dgm:pt>
    <dgm:pt modelId="{A512C3F3-AF72-F341-82FC-F983302A305C}">
      <dgm:prSet/>
      <dgm:spPr/>
      <dgm:t>
        <a:bodyPr/>
        <a:lstStyle/>
        <a:p>
          <a:r>
            <a:rPr lang="en-US" smtClean="0"/>
            <a:t>gen_fsm</a:t>
          </a:r>
          <a:endParaRPr lang="en-US" dirty="0"/>
        </a:p>
      </dgm:t>
    </dgm:pt>
    <dgm:pt modelId="{80FCFCD4-C1C1-E243-906A-75F3F67F3AA5}" type="parTrans" cxnId="{D796E607-AA63-B445-9204-47E9722D9A60}">
      <dgm:prSet/>
      <dgm:spPr/>
      <dgm:t>
        <a:bodyPr/>
        <a:lstStyle/>
        <a:p>
          <a:endParaRPr lang="en-US"/>
        </a:p>
      </dgm:t>
    </dgm:pt>
    <dgm:pt modelId="{49FB1559-49BA-5D44-9F5E-C921681E88BE}" type="sibTrans" cxnId="{D796E607-AA63-B445-9204-47E9722D9A60}">
      <dgm:prSet/>
      <dgm:spPr/>
      <dgm:t>
        <a:bodyPr/>
        <a:lstStyle/>
        <a:p>
          <a:endParaRPr lang="en-US"/>
        </a:p>
      </dgm:t>
    </dgm:pt>
    <dgm:pt modelId="{1B9C62D3-3F52-0F4E-A3E0-1354668989CE}">
      <dgm:prSet/>
      <dgm:spPr/>
      <dgm:t>
        <a:bodyPr/>
        <a:lstStyle/>
        <a:p>
          <a:r>
            <a:rPr lang="en-US" dirty="0" err="1" smtClean="0"/>
            <a:t>gen_event</a:t>
          </a:r>
          <a:endParaRPr lang="en-US" dirty="0" smtClean="0"/>
        </a:p>
      </dgm:t>
    </dgm:pt>
    <dgm:pt modelId="{DB121539-4C63-0C4D-9130-8C846E39007F}" type="parTrans" cxnId="{BAE9CD0B-1CF3-0943-A5E2-CDCC93AA78B6}">
      <dgm:prSet/>
      <dgm:spPr/>
      <dgm:t>
        <a:bodyPr/>
        <a:lstStyle/>
        <a:p>
          <a:endParaRPr lang="en-US"/>
        </a:p>
      </dgm:t>
    </dgm:pt>
    <dgm:pt modelId="{09A322DF-64CF-A44B-A7EE-D6BB5A57A9DE}" type="sibTrans" cxnId="{BAE9CD0B-1CF3-0943-A5E2-CDCC93AA78B6}">
      <dgm:prSet/>
      <dgm:spPr/>
      <dgm:t>
        <a:bodyPr/>
        <a:lstStyle/>
        <a:p>
          <a:endParaRPr lang="en-US"/>
        </a:p>
      </dgm:t>
    </dgm:pt>
    <dgm:pt modelId="{BBF293D7-E938-6C41-82E7-CF71F439BFDA}">
      <dgm:prSet/>
      <dgm:spPr/>
      <dgm:t>
        <a:bodyPr/>
        <a:lstStyle/>
        <a:p>
          <a:r>
            <a:rPr lang="en-US" dirty="0" smtClean="0"/>
            <a:t>application</a:t>
          </a:r>
          <a:endParaRPr lang="en-US" dirty="0" smtClean="0"/>
        </a:p>
      </dgm:t>
    </dgm:pt>
    <dgm:pt modelId="{F7D91FFF-353C-0D44-A8BC-189589D1B463}" type="parTrans" cxnId="{6972D0E8-A683-9A4B-BAE6-5F1F4907C33C}">
      <dgm:prSet/>
      <dgm:spPr/>
      <dgm:t>
        <a:bodyPr/>
        <a:lstStyle/>
        <a:p>
          <a:endParaRPr lang="en-US"/>
        </a:p>
      </dgm:t>
    </dgm:pt>
    <dgm:pt modelId="{6E145B45-61D7-8E47-8110-9A273956C6F2}" type="sibTrans" cxnId="{6972D0E8-A683-9A4B-BAE6-5F1F4907C33C}">
      <dgm:prSet/>
      <dgm:spPr/>
      <dgm:t>
        <a:bodyPr/>
        <a:lstStyle/>
        <a:p>
          <a:endParaRPr lang="en-US"/>
        </a:p>
      </dgm:t>
    </dgm:pt>
    <dgm:pt modelId="{3D713CC3-0B2F-104F-A223-B037184F4DAC}">
      <dgm:prSet/>
      <dgm:spPr/>
      <dgm:t>
        <a:bodyPr/>
        <a:lstStyle/>
        <a:p>
          <a:r>
            <a:rPr lang="en-US" dirty="0" smtClean="0"/>
            <a:t>supervisor</a:t>
          </a:r>
          <a:endParaRPr lang="en-US" dirty="0" smtClean="0"/>
        </a:p>
      </dgm:t>
    </dgm:pt>
    <dgm:pt modelId="{8FB2FD35-81D6-3448-B817-59577060659E}" type="parTrans" cxnId="{0F8BD0C3-EB89-A14D-B19F-9B2AF8BC6020}">
      <dgm:prSet/>
      <dgm:spPr/>
      <dgm:t>
        <a:bodyPr/>
        <a:lstStyle/>
        <a:p>
          <a:endParaRPr lang="en-US"/>
        </a:p>
      </dgm:t>
    </dgm:pt>
    <dgm:pt modelId="{09CD952D-5612-2442-91DA-09EAB999F5C1}" type="sibTrans" cxnId="{0F8BD0C3-EB89-A14D-B19F-9B2AF8BC6020}">
      <dgm:prSet/>
      <dgm:spPr/>
      <dgm:t>
        <a:bodyPr/>
        <a:lstStyle/>
        <a:p>
          <a:endParaRPr lang="en-US"/>
        </a:p>
      </dgm:t>
    </dgm:pt>
    <dgm:pt modelId="{F89BE931-0D32-2243-A444-3B22A3FE3CB8}" type="pres">
      <dgm:prSet presAssocID="{C5AFB91B-3503-4C9F-A25E-4A808DD1E105}" presName="diagram" presStyleCnt="0">
        <dgm:presLayoutVars>
          <dgm:dir/>
          <dgm:resizeHandles val="exact"/>
        </dgm:presLayoutVars>
      </dgm:prSet>
      <dgm:spPr/>
    </dgm:pt>
    <dgm:pt modelId="{BE90BD14-98D8-DA49-A591-4F270E75712B}" type="pres">
      <dgm:prSet presAssocID="{02D81A3D-96CB-4B2C-9381-53260361470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4255A-82A0-9C4A-BB76-360474E91A7E}" type="pres">
      <dgm:prSet presAssocID="{50B32CE1-3FA2-4F27-A529-C0E7696826F4}" presName="sibTrans" presStyleCnt="0"/>
      <dgm:spPr/>
    </dgm:pt>
    <dgm:pt modelId="{349C3C7A-A073-9D40-9528-5F80DA024188}" type="pres">
      <dgm:prSet presAssocID="{A512C3F3-AF72-F341-82FC-F983302A305C}" presName="node" presStyleLbl="node1" presStyleIdx="1" presStyleCnt="5">
        <dgm:presLayoutVars>
          <dgm:bulletEnabled val="1"/>
        </dgm:presLayoutVars>
      </dgm:prSet>
      <dgm:spPr/>
    </dgm:pt>
    <dgm:pt modelId="{9658F2AB-5902-A842-AB51-552538E20673}" type="pres">
      <dgm:prSet presAssocID="{49FB1559-49BA-5D44-9F5E-C921681E88BE}" presName="sibTrans" presStyleCnt="0"/>
      <dgm:spPr/>
    </dgm:pt>
    <dgm:pt modelId="{54C2AC22-78B5-7A4C-81D2-AA1E32BF0692}" type="pres">
      <dgm:prSet presAssocID="{1B9C62D3-3F52-0F4E-A3E0-1354668989CE}" presName="node" presStyleLbl="node1" presStyleIdx="2" presStyleCnt="5">
        <dgm:presLayoutVars>
          <dgm:bulletEnabled val="1"/>
        </dgm:presLayoutVars>
      </dgm:prSet>
      <dgm:spPr/>
    </dgm:pt>
    <dgm:pt modelId="{7E011877-EFCA-0347-90DB-0F7A639A723D}" type="pres">
      <dgm:prSet presAssocID="{09A322DF-64CF-A44B-A7EE-D6BB5A57A9DE}" presName="sibTrans" presStyleCnt="0"/>
      <dgm:spPr/>
    </dgm:pt>
    <dgm:pt modelId="{17B4C6CE-536A-874B-9F00-7BA63D3F85B4}" type="pres">
      <dgm:prSet presAssocID="{3D713CC3-0B2F-104F-A223-B037184F4DA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88685-B378-2F49-AC44-CE66075FC464}" type="pres">
      <dgm:prSet presAssocID="{09CD952D-5612-2442-91DA-09EAB999F5C1}" presName="sibTrans" presStyleCnt="0"/>
      <dgm:spPr/>
    </dgm:pt>
    <dgm:pt modelId="{37BF0260-372C-A244-8FA2-32D983465B5C}" type="pres">
      <dgm:prSet presAssocID="{BBF293D7-E938-6C41-82E7-CF71F439BFDA}" presName="node" presStyleLbl="node1" presStyleIdx="4" presStyleCnt="5">
        <dgm:presLayoutVars>
          <dgm:bulletEnabled val="1"/>
        </dgm:presLayoutVars>
      </dgm:prSet>
      <dgm:spPr/>
    </dgm:pt>
  </dgm:ptLst>
  <dgm:cxnLst>
    <dgm:cxn modelId="{0F8BD0C3-EB89-A14D-B19F-9B2AF8BC6020}" srcId="{C5AFB91B-3503-4C9F-A25E-4A808DD1E105}" destId="{3D713CC3-0B2F-104F-A223-B037184F4DAC}" srcOrd="3" destOrd="0" parTransId="{8FB2FD35-81D6-3448-B817-59577060659E}" sibTransId="{09CD952D-5612-2442-91DA-09EAB999F5C1}"/>
    <dgm:cxn modelId="{4C002F50-4589-D144-9718-27231497D1C2}" type="presOf" srcId="{1B9C62D3-3F52-0F4E-A3E0-1354668989CE}" destId="{54C2AC22-78B5-7A4C-81D2-AA1E32BF0692}" srcOrd="0" destOrd="0" presId="urn:microsoft.com/office/officeart/2005/8/layout/default"/>
    <dgm:cxn modelId="{D796E607-AA63-B445-9204-47E9722D9A60}" srcId="{C5AFB91B-3503-4C9F-A25E-4A808DD1E105}" destId="{A512C3F3-AF72-F341-82FC-F983302A305C}" srcOrd="1" destOrd="0" parTransId="{80FCFCD4-C1C1-E243-906A-75F3F67F3AA5}" sibTransId="{49FB1559-49BA-5D44-9F5E-C921681E88BE}"/>
    <dgm:cxn modelId="{BAE9CD0B-1CF3-0943-A5E2-CDCC93AA78B6}" srcId="{C5AFB91B-3503-4C9F-A25E-4A808DD1E105}" destId="{1B9C62D3-3F52-0F4E-A3E0-1354668989CE}" srcOrd="2" destOrd="0" parTransId="{DB121539-4C63-0C4D-9130-8C846E39007F}" sibTransId="{09A322DF-64CF-A44B-A7EE-D6BB5A57A9DE}"/>
    <dgm:cxn modelId="{97435315-47BF-438D-958E-78AF1549C899}" srcId="{C5AFB91B-3503-4C9F-A25E-4A808DD1E105}" destId="{02D81A3D-96CB-4B2C-9381-532603614704}" srcOrd="0" destOrd="0" parTransId="{3A2D9BD5-20C8-4C50-9204-0DEB92A30F11}" sibTransId="{50B32CE1-3FA2-4F27-A529-C0E7696826F4}"/>
    <dgm:cxn modelId="{D2E48916-FBE8-4F4D-B51A-492D9BE3BECA}" type="presOf" srcId="{BBF293D7-E938-6C41-82E7-CF71F439BFDA}" destId="{37BF0260-372C-A244-8FA2-32D983465B5C}" srcOrd="0" destOrd="0" presId="urn:microsoft.com/office/officeart/2005/8/layout/default"/>
    <dgm:cxn modelId="{70FABD2A-ED22-9641-BE4C-C68704B195F1}" type="presOf" srcId="{C5AFB91B-3503-4C9F-A25E-4A808DD1E105}" destId="{F89BE931-0D32-2243-A444-3B22A3FE3CB8}" srcOrd="0" destOrd="0" presId="urn:microsoft.com/office/officeart/2005/8/layout/default"/>
    <dgm:cxn modelId="{A56A9A96-94EF-5D4E-900E-10763C9D84D2}" type="presOf" srcId="{02D81A3D-96CB-4B2C-9381-532603614704}" destId="{BE90BD14-98D8-DA49-A591-4F270E75712B}" srcOrd="0" destOrd="0" presId="urn:microsoft.com/office/officeart/2005/8/layout/default"/>
    <dgm:cxn modelId="{6972D0E8-A683-9A4B-BAE6-5F1F4907C33C}" srcId="{C5AFB91B-3503-4C9F-A25E-4A808DD1E105}" destId="{BBF293D7-E938-6C41-82E7-CF71F439BFDA}" srcOrd="4" destOrd="0" parTransId="{F7D91FFF-353C-0D44-A8BC-189589D1B463}" sibTransId="{6E145B45-61D7-8E47-8110-9A273956C6F2}"/>
    <dgm:cxn modelId="{02B2125D-01B7-0445-A7E6-71EF09D91EDF}" type="presOf" srcId="{3D713CC3-0B2F-104F-A223-B037184F4DAC}" destId="{17B4C6CE-536A-874B-9F00-7BA63D3F85B4}" srcOrd="0" destOrd="0" presId="urn:microsoft.com/office/officeart/2005/8/layout/default"/>
    <dgm:cxn modelId="{48812256-6106-F84D-ACFF-212251CE1BF6}" type="presOf" srcId="{A512C3F3-AF72-F341-82FC-F983302A305C}" destId="{349C3C7A-A073-9D40-9528-5F80DA024188}" srcOrd="0" destOrd="0" presId="urn:microsoft.com/office/officeart/2005/8/layout/default"/>
    <dgm:cxn modelId="{05219F7D-35DC-5D43-9610-ED94470B7395}" type="presParOf" srcId="{F89BE931-0D32-2243-A444-3B22A3FE3CB8}" destId="{BE90BD14-98D8-DA49-A591-4F270E75712B}" srcOrd="0" destOrd="0" presId="urn:microsoft.com/office/officeart/2005/8/layout/default"/>
    <dgm:cxn modelId="{AF047C85-7A76-864C-BE88-28E045283E9B}" type="presParOf" srcId="{F89BE931-0D32-2243-A444-3B22A3FE3CB8}" destId="{5874255A-82A0-9C4A-BB76-360474E91A7E}" srcOrd="1" destOrd="0" presId="urn:microsoft.com/office/officeart/2005/8/layout/default"/>
    <dgm:cxn modelId="{B4433839-1E8D-4F45-A18A-50E3EA32EC75}" type="presParOf" srcId="{F89BE931-0D32-2243-A444-3B22A3FE3CB8}" destId="{349C3C7A-A073-9D40-9528-5F80DA024188}" srcOrd="2" destOrd="0" presId="urn:microsoft.com/office/officeart/2005/8/layout/default"/>
    <dgm:cxn modelId="{3F6AF1AA-5874-9541-8967-3CFF8E970786}" type="presParOf" srcId="{F89BE931-0D32-2243-A444-3B22A3FE3CB8}" destId="{9658F2AB-5902-A842-AB51-552538E20673}" srcOrd="3" destOrd="0" presId="urn:microsoft.com/office/officeart/2005/8/layout/default"/>
    <dgm:cxn modelId="{826D2FD0-DA7D-B447-9E2C-F82DCCA83787}" type="presParOf" srcId="{F89BE931-0D32-2243-A444-3B22A3FE3CB8}" destId="{54C2AC22-78B5-7A4C-81D2-AA1E32BF0692}" srcOrd="4" destOrd="0" presId="urn:microsoft.com/office/officeart/2005/8/layout/default"/>
    <dgm:cxn modelId="{80CD6E5E-E566-854F-8B38-3FBEFE2DF563}" type="presParOf" srcId="{F89BE931-0D32-2243-A444-3B22A3FE3CB8}" destId="{7E011877-EFCA-0347-90DB-0F7A639A723D}" srcOrd="5" destOrd="0" presId="urn:microsoft.com/office/officeart/2005/8/layout/default"/>
    <dgm:cxn modelId="{C445D7DF-4CDF-E244-A459-DCDD9CF140AE}" type="presParOf" srcId="{F89BE931-0D32-2243-A444-3B22A3FE3CB8}" destId="{17B4C6CE-536A-874B-9F00-7BA63D3F85B4}" srcOrd="6" destOrd="0" presId="urn:microsoft.com/office/officeart/2005/8/layout/default"/>
    <dgm:cxn modelId="{4680C402-1106-F942-86CC-44439F837766}" type="presParOf" srcId="{F89BE931-0D32-2243-A444-3B22A3FE3CB8}" destId="{9B588685-B378-2F49-AC44-CE66075FC464}" srcOrd="7" destOrd="0" presId="urn:microsoft.com/office/officeart/2005/8/layout/default"/>
    <dgm:cxn modelId="{44368F34-CD1E-7344-B421-C24C2FE691EC}" type="presParOf" srcId="{F89BE931-0D32-2243-A444-3B22A3FE3CB8}" destId="{37BF0260-372C-A244-8FA2-32D983465B5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AFB91B-3503-4C9F-A25E-4A808DD1E105}" type="doc">
      <dgm:prSet loTypeId="urn:microsoft.com/office/officeart/2005/8/layout/default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0FE929-D330-D34C-9B18-0D39602910B8}">
      <dgm:prSet/>
      <dgm:spPr/>
      <dgm:t>
        <a:bodyPr/>
        <a:lstStyle/>
        <a:p>
          <a:r>
            <a:rPr lang="en-US" dirty="0" smtClean="0"/>
            <a:t>Aggregate </a:t>
          </a:r>
          <a:endParaRPr lang="en-US" dirty="0" smtClean="0"/>
        </a:p>
      </dgm:t>
    </dgm:pt>
    <dgm:pt modelId="{750A746F-DC13-D64C-B1F3-A268E2986E35}" type="parTrans" cxnId="{38E289D5-5134-F74A-99B1-6AC46AA9648E}">
      <dgm:prSet/>
      <dgm:spPr/>
      <dgm:t>
        <a:bodyPr/>
        <a:lstStyle/>
        <a:p>
          <a:endParaRPr lang="en-US"/>
        </a:p>
      </dgm:t>
    </dgm:pt>
    <dgm:pt modelId="{B1C44E3D-AE0B-4340-8F9C-BE599AB28987}" type="sibTrans" cxnId="{38E289D5-5134-F74A-99B1-6AC46AA9648E}">
      <dgm:prSet/>
      <dgm:spPr/>
      <dgm:t>
        <a:bodyPr/>
        <a:lstStyle/>
        <a:p>
          <a:endParaRPr lang="en-US"/>
        </a:p>
      </dgm:t>
    </dgm:pt>
    <dgm:pt modelId="{787244B8-C74E-5C4B-843F-28AD25386606}">
      <dgm:prSet/>
      <dgm:spPr/>
      <dgm:t>
        <a:bodyPr/>
        <a:lstStyle/>
        <a:p>
          <a:r>
            <a:rPr lang="en-US" dirty="0" smtClean="0"/>
            <a:t>actor, process, </a:t>
          </a:r>
          <a:r>
            <a:rPr lang="en-US" dirty="0" err="1" smtClean="0"/>
            <a:t>gen_fsm</a:t>
          </a:r>
          <a:r>
            <a:rPr lang="en-US" dirty="0" smtClean="0"/>
            <a:t>, distributed actor</a:t>
          </a:r>
          <a:endParaRPr lang="en-US" dirty="0"/>
        </a:p>
      </dgm:t>
    </dgm:pt>
    <dgm:pt modelId="{163202D1-27D1-AE48-B542-6BD8E53BF97F}" type="parTrans" cxnId="{5BC8A23C-59DD-EC43-A463-21D71E6F1827}">
      <dgm:prSet/>
      <dgm:spPr/>
      <dgm:t>
        <a:bodyPr/>
        <a:lstStyle/>
        <a:p>
          <a:endParaRPr lang="en-US"/>
        </a:p>
      </dgm:t>
    </dgm:pt>
    <dgm:pt modelId="{8B093096-7BB8-EE4B-AE7A-CD6F540D1462}" type="sibTrans" cxnId="{5BC8A23C-59DD-EC43-A463-21D71E6F1827}">
      <dgm:prSet/>
      <dgm:spPr/>
      <dgm:t>
        <a:bodyPr/>
        <a:lstStyle/>
        <a:p>
          <a:endParaRPr lang="en-US"/>
        </a:p>
      </dgm:t>
    </dgm:pt>
    <dgm:pt modelId="{5F043377-1EA9-DE43-B5D5-F76FAD708111}">
      <dgm:prSet/>
      <dgm:spPr/>
      <dgm:t>
        <a:bodyPr/>
        <a:lstStyle/>
        <a:p>
          <a:r>
            <a:rPr lang="en-US" dirty="0" smtClean="0"/>
            <a:t>Command &amp; Event Handlers</a:t>
          </a:r>
          <a:endParaRPr lang="en-US" dirty="0" smtClean="0"/>
        </a:p>
      </dgm:t>
    </dgm:pt>
    <dgm:pt modelId="{B8B6777C-176D-CA4E-8453-A0CF1CE37927}" type="parTrans" cxnId="{B9EEB56B-C540-1742-9B2E-1B7F050C0D15}">
      <dgm:prSet/>
      <dgm:spPr/>
      <dgm:t>
        <a:bodyPr/>
        <a:lstStyle/>
        <a:p>
          <a:endParaRPr lang="en-US"/>
        </a:p>
      </dgm:t>
    </dgm:pt>
    <dgm:pt modelId="{CCB0CFAF-09F6-1945-88B6-B50802A83B9D}" type="sibTrans" cxnId="{B9EEB56B-C540-1742-9B2E-1B7F050C0D15}">
      <dgm:prSet/>
      <dgm:spPr/>
      <dgm:t>
        <a:bodyPr/>
        <a:lstStyle/>
        <a:p>
          <a:endParaRPr lang="en-US"/>
        </a:p>
      </dgm:t>
    </dgm:pt>
    <dgm:pt modelId="{91D88A28-2E1D-BA48-BAF3-8C4F216FD925}">
      <dgm:prSet/>
      <dgm:spPr/>
      <dgm:t>
        <a:bodyPr/>
        <a:lstStyle/>
        <a:p>
          <a:r>
            <a:rPr lang="en-US" dirty="0" err="1" smtClean="0"/>
            <a:t>gen_event</a:t>
          </a:r>
          <a:endParaRPr lang="en-US" dirty="0"/>
        </a:p>
      </dgm:t>
    </dgm:pt>
    <dgm:pt modelId="{CDFD10E1-2C74-E84D-AFBA-0EA202BC359A}" type="parTrans" cxnId="{BD5B327B-0C33-0042-B48C-F1A9EB0C9B0B}">
      <dgm:prSet/>
      <dgm:spPr/>
      <dgm:t>
        <a:bodyPr/>
        <a:lstStyle/>
        <a:p>
          <a:endParaRPr lang="en-US"/>
        </a:p>
      </dgm:t>
    </dgm:pt>
    <dgm:pt modelId="{1D755D8E-AEFF-C54B-B75B-3CD494DDEB63}" type="sibTrans" cxnId="{BD5B327B-0C33-0042-B48C-F1A9EB0C9B0B}">
      <dgm:prSet/>
      <dgm:spPr/>
      <dgm:t>
        <a:bodyPr/>
        <a:lstStyle/>
        <a:p>
          <a:endParaRPr lang="en-US"/>
        </a:p>
      </dgm:t>
    </dgm:pt>
    <dgm:pt modelId="{42DB1EF2-1979-5B46-82A9-AB0E2E50C4AE}">
      <dgm:prSet/>
      <dgm:spPr/>
      <dgm:t>
        <a:bodyPr/>
        <a:lstStyle/>
        <a:p>
          <a:r>
            <a:rPr lang="en-US" dirty="0" smtClean="0"/>
            <a:t>Commands &amp; Events</a:t>
          </a:r>
          <a:endParaRPr lang="en-US" dirty="0" smtClean="0"/>
        </a:p>
      </dgm:t>
    </dgm:pt>
    <dgm:pt modelId="{96C1C3C4-CB0E-E741-A441-E150C1B38427}" type="sibTrans" cxnId="{211696ED-B829-564E-B236-0A09CD5D7662}">
      <dgm:prSet/>
      <dgm:spPr/>
      <dgm:t>
        <a:bodyPr/>
        <a:lstStyle/>
        <a:p>
          <a:endParaRPr lang="en-US"/>
        </a:p>
      </dgm:t>
    </dgm:pt>
    <dgm:pt modelId="{5C3B9ADC-7F17-6A45-B63C-73107C2BA8C9}" type="parTrans" cxnId="{211696ED-B829-564E-B236-0A09CD5D7662}">
      <dgm:prSet/>
      <dgm:spPr/>
      <dgm:t>
        <a:bodyPr/>
        <a:lstStyle/>
        <a:p>
          <a:endParaRPr lang="en-US"/>
        </a:p>
      </dgm:t>
    </dgm:pt>
    <dgm:pt modelId="{A91A79F8-3A44-CE4B-8852-8AF38C42C64C}">
      <dgm:prSet/>
      <dgm:spPr/>
      <dgm:t>
        <a:bodyPr/>
        <a:lstStyle/>
        <a:p>
          <a:r>
            <a:rPr lang="en-US" dirty="0" smtClean="0"/>
            <a:t>Messages, pattern-matching</a:t>
          </a:r>
          <a:endParaRPr lang="en-US" dirty="0" smtClean="0"/>
        </a:p>
      </dgm:t>
    </dgm:pt>
    <dgm:pt modelId="{456665C8-A86A-2C42-A945-A8232C5FC178}" type="parTrans" cxnId="{B2FF640B-EE3A-094B-A9BE-6E4BBA64E187}">
      <dgm:prSet/>
      <dgm:spPr/>
      <dgm:t>
        <a:bodyPr/>
        <a:lstStyle/>
        <a:p>
          <a:endParaRPr lang="en-US"/>
        </a:p>
      </dgm:t>
    </dgm:pt>
    <dgm:pt modelId="{CA8829F4-DF14-E34D-8598-562F13C736E0}" type="sibTrans" cxnId="{B2FF640B-EE3A-094B-A9BE-6E4BBA64E187}">
      <dgm:prSet/>
      <dgm:spPr/>
      <dgm:t>
        <a:bodyPr/>
        <a:lstStyle/>
        <a:p>
          <a:endParaRPr lang="en-US"/>
        </a:p>
      </dgm:t>
    </dgm:pt>
    <dgm:pt modelId="{C4567F14-7017-884D-8CB4-5F116943FEF0}">
      <dgm:prSet/>
      <dgm:spPr/>
      <dgm:t>
        <a:bodyPr/>
        <a:lstStyle/>
        <a:p>
          <a:r>
            <a:rPr lang="en-US" dirty="0" smtClean="0"/>
            <a:t>FP &amp; </a:t>
          </a:r>
          <a:r>
            <a:rPr lang="en-US" dirty="0" err="1" smtClean="0"/>
            <a:t>Eventsourcing</a:t>
          </a:r>
          <a:endParaRPr lang="en-US" dirty="0" smtClean="0"/>
        </a:p>
      </dgm:t>
    </dgm:pt>
    <dgm:pt modelId="{A5545732-5D73-2D45-9543-D430185F112B}" type="parTrans" cxnId="{BEBF181A-D6E4-2C47-A933-E23A7E061B16}">
      <dgm:prSet/>
      <dgm:spPr/>
      <dgm:t>
        <a:bodyPr/>
        <a:lstStyle/>
        <a:p>
          <a:endParaRPr lang="en-US"/>
        </a:p>
      </dgm:t>
    </dgm:pt>
    <dgm:pt modelId="{A4D9C997-D300-E641-94AB-3D1BDF48B8B5}" type="sibTrans" cxnId="{BEBF181A-D6E4-2C47-A933-E23A7E061B16}">
      <dgm:prSet/>
      <dgm:spPr/>
      <dgm:t>
        <a:bodyPr/>
        <a:lstStyle/>
        <a:p>
          <a:endParaRPr lang="en-US"/>
        </a:p>
      </dgm:t>
    </dgm:pt>
    <dgm:pt modelId="{6468C5B5-B62F-1048-9805-55BA58EE6F66}">
      <dgm:prSet/>
      <dgm:spPr/>
      <dgm:t>
        <a:bodyPr/>
        <a:lstStyle/>
        <a:p>
          <a:r>
            <a:rPr lang="en-US" dirty="0" smtClean="0"/>
            <a:t>Immutability, functional composition</a:t>
          </a:r>
          <a:endParaRPr lang="en-US" dirty="0" smtClean="0"/>
        </a:p>
      </dgm:t>
    </dgm:pt>
    <dgm:pt modelId="{6C7A6782-DDCC-4E48-9D42-A8B60F1C3988}" type="parTrans" cxnId="{BD217BDB-F471-8E4E-BC4E-F69D23626FC8}">
      <dgm:prSet/>
      <dgm:spPr/>
      <dgm:t>
        <a:bodyPr/>
        <a:lstStyle/>
        <a:p>
          <a:endParaRPr lang="en-US"/>
        </a:p>
      </dgm:t>
    </dgm:pt>
    <dgm:pt modelId="{C77898BD-42A7-3B44-AC47-52B5EB7B855B}" type="sibTrans" cxnId="{BD217BDB-F471-8E4E-BC4E-F69D23626FC8}">
      <dgm:prSet/>
      <dgm:spPr/>
      <dgm:t>
        <a:bodyPr/>
        <a:lstStyle/>
        <a:p>
          <a:endParaRPr lang="en-US"/>
        </a:p>
      </dgm:t>
    </dgm:pt>
    <dgm:pt modelId="{F89BE931-0D32-2243-A444-3B22A3FE3CB8}" type="pres">
      <dgm:prSet presAssocID="{C5AFB91B-3503-4C9F-A25E-4A808DD1E105}" presName="diagram" presStyleCnt="0">
        <dgm:presLayoutVars>
          <dgm:dir/>
          <dgm:resizeHandles val="exact"/>
        </dgm:presLayoutVars>
      </dgm:prSet>
      <dgm:spPr/>
    </dgm:pt>
    <dgm:pt modelId="{7AB8EC95-B904-134C-8421-4E43497FF3A3}" type="pres">
      <dgm:prSet presAssocID="{C4567F14-7017-884D-8CB4-5F116943FEF0}" presName="node" presStyleLbl="node1" presStyleIdx="0" presStyleCnt="4" custLinFactNeighborY="24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D201E-F501-E847-AC29-97F16D7515AF}" type="pres">
      <dgm:prSet presAssocID="{A4D9C997-D300-E641-94AB-3D1BDF48B8B5}" presName="sibTrans" presStyleCnt="0"/>
      <dgm:spPr/>
    </dgm:pt>
    <dgm:pt modelId="{D90B4208-8E07-9F4F-93EF-8F8949D49075}" type="pres">
      <dgm:prSet presAssocID="{C00FE929-D330-D34C-9B18-0D39602910B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86A21-3317-1243-94E7-79E18DA88EA4}" type="pres">
      <dgm:prSet presAssocID="{B1C44E3D-AE0B-4340-8F9C-BE599AB28987}" presName="sibTrans" presStyleCnt="0"/>
      <dgm:spPr/>
    </dgm:pt>
    <dgm:pt modelId="{9BD912F5-8F2E-4D42-8841-07EEE5325D92}" type="pres">
      <dgm:prSet presAssocID="{42DB1EF2-1979-5B46-82A9-AB0E2E50C4A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88AF5-A367-0E45-AC1C-3A332723E719}" type="pres">
      <dgm:prSet presAssocID="{96C1C3C4-CB0E-E741-A441-E150C1B38427}" presName="sibTrans" presStyleCnt="0"/>
      <dgm:spPr/>
    </dgm:pt>
    <dgm:pt modelId="{6135EA67-BCCF-A245-BD39-075D1A16E6B9}" type="pres">
      <dgm:prSet presAssocID="{5F043377-1EA9-DE43-B5D5-F76FAD70811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1696ED-B829-564E-B236-0A09CD5D7662}" srcId="{C5AFB91B-3503-4C9F-A25E-4A808DD1E105}" destId="{42DB1EF2-1979-5B46-82A9-AB0E2E50C4AE}" srcOrd="2" destOrd="0" parTransId="{5C3B9ADC-7F17-6A45-B63C-73107C2BA8C9}" sibTransId="{96C1C3C4-CB0E-E741-A441-E150C1B38427}"/>
    <dgm:cxn modelId="{57684DA6-FFC9-EF42-BBE9-65ADB05F8B2D}" type="presOf" srcId="{C5AFB91B-3503-4C9F-A25E-4A808DD1E105}" destId="{F89BE931-0D32-2243-A444-3B22A3FE3CB8}" srcOrd="0" destOrd="0" presId="urn:microsoft.com/office/officeart/2005/8/layout/default"/>
    <dgm:cxn modelId="{BD217BDB-F471-8E4E-BC4E-F69D23626FC8}" srcId="{C4567F14-7017-884D-8CB4-5F116943FEF0}" destId="{6468C5B5-B62F-1048-9805-55BA58EE6F66}" srcOrd="0" destOrd="0" parTransId="{6C7A6782-DDCC-4E48-9D42-A8B60F1C3988}" sibTransId="{C77898BD-42A7-3B44-AC47-52B5EB7B855B}"/>
    <dgm:cxn modelId="{38E289D5-5134-F74A-99B1-6AC46AA9648E}" srcId="{C5AFB91B-3503-4C9F-A25E-4A808DD1E105}" destId="{C00FE929-D330-D34C-9B18-0D39602910B8}" srcOrd="1" destOrd="0" parTransId="{750A746F-DC13-D64C-B1F3-A268E2986E35}" sibTransId="{B1C44E3D-AE0B-4340-8F9C-BE599AB28987}"/>
    <dgm:cxn modelId="{B9EEB56B-C540-1742-9B2E-1B7F050C0D15}" srcId="{C5AFB91B-3503-4C9F-A25E-4A808DD1E105}" destId="{5F043377-1EA9-DE43-B5D5-F76FAD708111}" srcOrd="3" destOrd="0" parTransId="{B8B6777C-176D-CA4E-8453-A0CF1CE37927}" sibTransId="{CCB0CFAF-09F6-1945-88B6-B50802A83B9D}"/>
    <dgm:cxn modelId="{C1B38D96-FE0E-0E4B-882D-C86AC919B3B5}" type="presOf" srcId="{6468C5B5-B62F-1048-9805-55BA58EE6F66}" destId="{7AB8EC95-B904-134C-8421-4E43497FF3A3}" srcOrd="0" destOrd="1" presId="urn:microsoft.com/office/officeart/2005/8/layout/default"/>
    <dgm:cxn modelId="{5BC8A23C-59DD-EC43-A463-21D71E6F1827}" srcId="{C00FE929-D330-D34C-9B18-0D39602910B8}" destId="{787244B8-C74E-5C4B-843F-28AD25386606}" srcOrd="0" destOrd="0" parTransId="{163202D1-27D1-AE48-B542-6BD8E53BF97F}" sibTransId="{8B093096-7BB8-EE4B-AE7A-CD6F540D1462}"/>
    <dgm:cxn modelId="{DA388F27-1A3D-564F-B887-A576736A9862}" type="presOf" srcId="{5F043377-1EA9-DE43-B5D5-F76FAD708111}" destId="{6135EA67-BCCF-A245-BD39-075D1A16E6B9}" srcOrd="0" destOrd="0" presId="urn:microsoft.com/office/officeart/2005/8/layout/default"/>
    <dgm:cxn modelId="{18EF099B-7B5F-9440-BF04-21A687748250}" type="presOf" srcId="{C4567F14-7017-884D-8CB4-5F116943FEF0}" destId="{7AB8EC95-B904-134C-8421-4E43497FF3A3}" srcOrd="0" destOrd="0" presId="urn:microsoft.com/office/officeart/2005/8/layout/default"/>
    <dgm:cxn modelId="{BD5B327B-0C33-0042-B48C-F1A9EB0C9B0B}" srcId="{5F043377-1EA9-DE43-B5D5-F76FAD708111}" destId="{91D88A28-2E1D-BA48-BAF3-8C4F216FD925}" srcOrd="0" destOrd="0" parTransId="{CDFD10E1-2C74-E84D-AFBA-0EA202BC359A}" sibTransId="{1D755D8E-AEFF-C54B-B75B-3CD494DDEB63}"/>
    <dgm:cxn modelId="{BEBF181A-D6E4-2C47-A933-E23A7E061B16}" srcId="{C5AFB91B-3503-4C9F-A25E-4A808DD1E105}" destId="{C4567F14-7017-884D-8CB4-5F116943FEF0}" srcOrd="0" destOrd="0" parTransId="{A5545732-5D73-2D45-9543-D430185F112B}" sibTransId="{A4D9C997-D300-E641-94AB-3D1BDF48B8B5}"/>
    <dgm:cxn modelId="{0087D4C4-E546-D941-97E7-006F75973DF1}" type="presOf" srcId="{C00FE929-D330-D34C-9B18-0D39602910B8}" destId="{D90B4208-8E07-9F4F-93EF-8F8949D49075}" srcOrd="0" destOrd="0" presId="urn:microsoft.com/office/officeart/2005/8/layout/default"/>
    <dgm:cxn modelId="{C7A01EDD-897D-8B43-989C-38840861C85C}" type="presOf" srcId="{91D88A28-2E1D-BA48-BAF3-8C4F216FD925}" destId="{6135EA67-BCCF-A245-BD39-075D1A16E6B9}" srcOrd="0" destOrd="1" presId="urn:microsoft.com/office/officeart/2005/8/layout/default"/>
    <dgm:cxn modelId="{B2FF640B-EE3A-094B-A9BE-6E4BBA64E187}" srcId="{42DB1EF2-1979-5B46-82A9-AB0E2E50C4AE}" destId="{A91A79F8-3A44-CE4B-8852-8AF38C42C64C}" srcOrd="0" destOrd="0" parTransId="{456665C8-A86A-2C42-A945-A8232C5FC178}" sibTransId="{CA8829F4-DF14-E34D-8598-562F13C736E0}"/>
    <dgm:cxn modelId="{7AEA612F-CEEB-E948-B58E-8097D7EB469B}" type="presOf" srcId="{787244B8-C74E-5C4B-843F-28AD25386606}" destId="{D90B4208-8E07-9F4F-93EF-8F8949D49075}" srcOrd="0" destOrd="1" presId="urn:microsoft.com/office/officeart/2005/8/layout/default"/>
    <dgm:cxn modelId="{0E4F305F-F666-6D40-8566-779D59FC858A}" type="presOf" srcId="{42DB1EF2-1979-5B46-82A9-AB0E2E50C4AE}" destId="{9BD912F5-8F2E-4D42-8841-07EEE5325D92}" srcOrd="0" destOrd="0" presId="urn:microsoft.com/office/officeart/2005/8/layout/default"/>
    <dgm:cxn modelId="{6659F12A-F393-C44B-8FAB-A7CABAB5398A}" type="presOf" srcId="{A91A79F8-3A44-CE4B-8852-8AF38C42C64C}" destId="{9BD912F5-8F2E-4D42-8841-07EEE5325D92}" srcOrd="0" destOrd="1" presId="urn:microsoft.com/office/officeart/2005/8/layout/default"/>
    <dgm:cxn modelId="{563EF525-BF55-8F42-AAB8-B88781E61B2E}" type="presParOf" srcId="{F89BE931-0D32-2243-A444-3B22A3FE3CB8}" destId="{7AB8EC95-B904-134C-8421-4E43497FF3A3}" srcOrd="0" destOrd="0" presId="urn:microsoft.com/office/officeart/2005/8/layout/default"/>
    <dgm:cxn modelId="{BA4F095B-0594-C241-A55B-6FC96794FEAD}" type="presParOf" srcId="{F89BE931-0D32-2243-A444-3B22A3FE3CB8}" destId="{872D201E-F501-E847-AC29-97F16D7515AF}" srcOrd="1" destOrd="0" presId="urn:microsoft.com/office/officeart/2005/8/layout/default"/>
    <dgm:cxn modelId="{2CC940B4-04DE-654F-9359-735E0181828D}" type="presParOf" srcId="{F89BE931-0D32-2243-A444-3B22A3FE3CB8}" destId="{D90B4208-8E07-9F4F-93EF-8F8949D49075}" srcOrd="2" destOrd="0" presId="urn:microsoft.com/office/officeart/2005/8/layout/default"/>
    <dgm:cxn modelId="{0E9F5441-F68E-7E42-8D2D-1E27BC5B593A}" type="presParOf" srcId="{F89BE931-0D32-2243-A444-3B22A3FE3CB8}" destId="{45F86A21-3317-1243-94E7-79E18DA88EA4}" srcOrd="3" destOrd="0" presId="urn:microsoft.com/office/officeart/2005/8/layout/default"/>
    <dgm:cxn modelId="{9316A38A-41C5-B749-9AFE-BFE99C3251D8}" type="presParOf" srcId="{F89BE931-0D32-2243-A444-3B22A3FE3CB8}" destId="{9BD912F5-8F2E-4D42-8841-07EEE5325D92}" srcOrd="4" destOrd="0" presId="urn:microsoft.com/office/officeart/2005/8/layout/default"/>
    <dgm:cxn modelId="{83A11572-948B-D74F-8F14-148795CA9629}" type="presParOf" srcId="{F89BE931-0D32-2243-A444-3B22A3FE3CB8}" destId="{25F88AF5-A367-0E45-AC1C-3A332723E719}" srcOrd="5" destOrd="0" presId="urn:microsoft.com/office/officeart/2005/8/layout/default"/>
    <dgm:cxn modelId="{57416FAE-56D2-E240-9302-C07F0CD2E2E7}" type="presParOf" srcId="{F89BE931-0D32-2243-A444-3B22A3FE3CB8}" destId="{6135EA67-BCCF-A245-BD39-075D1A16E6B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C01D5-B855-204B-B3FB-DD550E97DB28}">
      <dsp:nvSpPr>
        <dsp:cNvPr id="0" name=""/>
        <dsp:cNvSpPr/>
      </dsp:nvSpPr>
      <dsp:spPr>
        <a:xfrm>
          <a:off x="2016098" y="38276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Events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2016098" y="38276"/>
        <a:ext cx="1288377" cy="1288377"/>
      </dsp:txXfrm>
    </dsp:sp>
    <dsp:sp modelId="{9D8308CF-493E-014B-A9C5-AEFB9AD713AD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11106251"/>
            <a:gd name="adj4" fmla="val 12634205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8962CB-1468-6D4F-8F53-3415F9B8A508}">
      <dsp:nvSpPr>
        <dsp:cNvPr id="0" name=""/>
        <dsp:cNvSpPr/>
      </dsp:nvSpPr>
      <dsp:spPr>
        <a:xfrm>
          <a:off x="1237151" y="2435630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Read-store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1237151" y="2435630"/>
        <a:ext cx="1288377" cy="1288377"/>
      </dsp:txXfrm>
    </dsp:sp>
    <dsp:sp modelId="{C220D653-CD0E-E44C-B845-F6E14A5F2ACC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6784777"/>
            <a:gd name="adj4" fmla="val 8547050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4B8564-3E6B-704C-9B79-FA45D0BD928B}">
      <dsp:nvSpPr>
        <dsp:cNvPr id="0" name=""/>
        <dsp:cNvSpPr/>
      </dsp:nvSpPr>
      <dsp:spPr>
        <a:xfrm>
          <a:off x="3276462" y="3917276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UI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3276462" y="3917276"/>
        <a:ext cx="1288377" cy="1288377"/>
      </dsp:txXfrm>
    </dsp:sp>
    <dsp:sp modelId="{4E0761E5-5172-C549-966E-30CF60CB10A1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2588739"/>
            <a:gd name="adj4" fmla="val 4351012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EFCC13-EC77-3C49-BAC8-B2B9CC05B1F0}">
      <dsp:nvSpPr>
        <dsp:cNvPr id="0" name=""/>
        <dsp:cNvSpPr/>
      </dsp:nvSpPr>
      <dsp:spPr>
        <a:xfrm>
          <a:off x="5315772" y="2435630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Command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5315772" y="2435630"/>
        <a:ext cx="1288377" cy="1288377"/>
      </dsp:txXfrm>
    </dsp:sp>
    <dsp:sp modelId="{AB71AC2D-F879-744F-AD41-7CF91921618F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20101584"/>
            <a:gd name="adj4" fmla="val 29537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0F3D63-F239-3947-88FF-C9A8D6D84B00}">
      <dsp:nvSpPr>
        <dsp:cNvPr id="0" name=""/>
        <dsp:cNvSpPr/>
      </dsp:nvSpPr>
      <dsp:spPr>
        <a:xfrm>
          <a:off x="4536825" y="38276"/>
          <a:ext cx="1288377" cy="1288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rgbClr val="FFFFFF"/>
              </a:solidFill>
            </a:rPr>
            <a:t>Write-store</a:t>
          </a:r>
          <a:endParaRPr lang="en-US" sz="2300" kern="1200" dirty="0">
            <a:solidFill>
              <a:srgbClr val="FFFFFF"/>
            </a:solidFill>
          </a:endParaRPr>
        </a:p>
      </dsp:txBody>
      <dsp:txXfrm>
        <a:off x="4536825" y="38276"/>
        <a:ext cx="1288377" cy="1288377"/>
      </dsp:txXfrm>
    </dsp:sp>
    <dsp:sp modelId="{234063B4-B5B0-074D-B594-D103091880BE}">
      <dsp:nvSpPr>
        <dsp:cNvPr id="0" name=""/>
        <dsp:cNvSpPr/>
      </dsp:nvSpPr>
      <dsp:spPr>
        <a:xfrm>
          <a:off x="1504222" y="778"/>
          <a:ext cx="4832856" cy="4832856"/>
        </a:xfrm>
        <a:prstGeom prst="leftCircularArrow">
          <a:avLst>
            <a:gd name="adj1" fmla="val 5198"/>
            <a:gd name="adj2" fmla="val 335789"/>
            <a:gd name="adj3" fmla="val 15533790"/>
            <a:gd name="adj4" fmla="val 17201999"/>
            <a:gd name="adj5" fmla="val 6065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63CA1-790D-4BE1-BFFD-8429CDB35C48}">
      <dsp:nvSpPr>
        <dsp:cNvPr id="0" name=""/>
        <dsp:cNvSpPr/>
      </dsp:nvSpPr>
      <dsp:spPr>
        <a:xfrm>
          <a:off x="2228453" y="80960"/>
          <a:ext cx="2170825" cy="1085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Partition tolerant</a:t>
          </a:r>
          <a:endParaRPr lang="en-US" sz="2800" kern="1200" dirty="0"/>
        </a:p>
      </dsp:txBody>
      <dsp:txXfrm>
        <a:off x="2260244" y="112751"/>
        <a:ext cx="2107243" cy="1021830"/>
      </dsp:txXfrm>
    </dsp:sp>
    <dsp:sp modelId="{DE7D1722-1800-4FBE-A27B-7DF58B6ABC70}">
      <dsp:nvSpPr>
        <dsp:cNvPr id="0" name=""/>
        <dsp:cNvSpPr/>
      </dsp:nvSpPr>
      <dsp:spPr>
        <a:xfrm rot="3338416">
          <a:off x="3564728" y="2014801"/>
          <a:ext cx="1564930" cy="24056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636896" y="2062913"/>
        <a:ext cx="1420594" cy="144336"/>
      </dsp:txXfrm>
    </dsp:sp>
    <dsp:sp modelId="{4CDBB7A0-6867-4616-9992-137665D3D53B}">
      <dsp:nvSpPr>
        <dsp:cNvPr id="0" name=""/>
        <dsp:cNvSpPr/>
      </dsp:nvSpPr>
      <dsp:spPr>
        <a:xfrm>
          <a:off x="4295109" y="3103789"/>
          <a:ext cx="2170825" cy="1085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Available</a:t>
          </a:r>
          <a:endParaRPr lang="en-US" sz="2800" kern="1200" dirty="0"/>
        </a:p>
      </dsp:txBody>
      <dsp:txXfrm>
        <a:off x="4326900" y="3135580"/>
        <a:ext cx="2107243" cy="1021830"/>
      </dsp:txXfrm>
    </dsp:sp>
    <dsp:sp modelId="{CBED0222-C049-4032-A2E7-71D04142EFEE}">
      <dsp:nvSpPr>
        <dsp:cNvPr id="0" name=""/>
        <dsp:cNvSpPr/>
      </dsp:nvSpPr>
      <dsp:spPr>
        <a:xfrm rot="10800012">
          <a:off x="2534562" y="3456541"/>
          <a:ext cx="1564930" cy="379894"/>
        </a:xfrm>
        <a:prstGeom prst="left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2648530" y="3532520"/>
        <a:ext cx="1336994" cy="227936"/>
      </dsp:txXfrm>
    </dsp:sp>
    <dsp:sp modelId="{83F8A3AE-E2AC-466B-B271-83DBBB5D6171}">
      <dsp:nvSpPr>
        <dsp:cNvPr id="0" name=""/>
        <dsp:cNvSpPr/>
      </dsp:nvSpPr>
      <dsp:spPr>
        <a:xfrm>
          <a:off x="168120" y="3103775"/>
          <a:ext cx="2170825" cy="1085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Consistent</a:t>
          </a:r>
          <a:endParaRPr lang="en-US" sz="2800" kern="1200" dirty="0"/>
        </a:p>
      </dsp:txBody>
      <dsp:txXfrm>
        <a:off x="199911" y="3135566"/>
        <a:ext cx="2107243" cy="1021830"/>
      </dsp:txXfrm>
    </dsp:sp>
    <dsp:sp modelId="{79C1BC8E-2B81-4C5D-826D-AC6F768D53E6}">
      <dsp:nvSpPr>
        <dsp:cNvPr id="0" name=""/>
        <dsp:cNvSpPr/>
      </dsp:nvSpPr>
      <dsp:spPr>
        <a:xfrm rot="18256687">
          <a:off x="1501234" y="2014794"/>
          <a:ext cx="1564930" cy="240560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573402" y="2062906"/>
        <a:ext cx="1420594" cy="144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0BD14-98D8-DA49-A591-4F270E75712B}">
      <dsp:nvSpPr>
        <dsp:cNvPr id="0" name=""/>
        <dsp:cNvSpPr/>
      </dsp:nvSpPr>
      <dsp:spPr>
        <a:xfrm>
          <a:off x="1125162" y="2102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gen_server</a:t>
          </a:r>
          <a:endParaRPr lang="en-US" sz="3200" kern="1200" dirty="0"/>
        </a:p>
      </dsp:txBody>
      <dsp:txXfrm>
        <a:off x="1125162" y="2102"/>
        <a:ext cx="2092948" cy="1255768"/>
      </dsp:txXfrm>
    </dsp:sp>
    <dsp:sp modelId="{349C3C7A-A073-9D40-9528-5F80DA024188}">
      <dsp:nvSpPr>
        <dsp:cNvPr id="0" name=""/>
        <dsp:cNvSpPr/>
      </dsp:nvSpPr>
      <dsp:spPr>
        <a:xfrm>
          <a:off x="3427405" y="2102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gen_fsm</a:t>
          </a:r>
          <a:endParaRPr lang="en-US" sz="3200" kern="1200" dirty="0"/>
        </a:p>
      </dsp:txBody>
      <dsp:txXfrm>
        <a:off x="3427405" y="2102"/>
        <a:ext cx="2092948" cy="1255768"/>
      </dsp:txXfrm>
    </dsp:sp>
    <dsp:sp modelId="{54C2AC22-78B5-7A4C-81D2-AA1E32BF0692}">
      <dsp:nvSpPr>
        <dsp:cNvPr id="0" name=""/>
        <dsp:cNvSpPr/>
      </dsp:nvSpPr>
      <dsp:spPr>
        <a:xfrm>
          <a:off x="1125162" y="1467166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gen_event</a:t>
          </a:r>
          <a:endParaRPr lang="en-US" sz="3200" kern="1200" dirty="0" smtClean="0"/>
        </a:p>
      </dsp:txBody>
      <dsp:txXfrm>
        <a:off x="1125162" y="1467166"/>
        <a:ext cx="2092948" cy="1255768"/>
      </dsp:txXfrm>
    </dsp:sp>
    <dsp:sp modelId="{17B4C6CE-536A-874B-9F00-7BA63D3F85B4}">
      <dsp:nvSpPr>
        <dsp:cNvPr id="0" name=""/>
        <dsp:cNvSpPr/>
      </dsp:nvSpPr>
      <dsp:spPr>
        <a:xfrm>
          <a:off x="3427405" y="1467166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supervisor</a:t>
          </a:r>
          <a:endParaRPr lang="en-US" sz="3200" kern="1200" dirty="0" smtClean="0"/>
        </a:p>
      </dsp:txBody>
      <dsp:txXfrm>
        <a:off x="3427405" y="1467166"/>
        <a:ext cx="2092948" cy="1255768"/>
      </dsp:txXfrm>
    </dsp:sp>
    <dsp:sp modelId="{37BF0260-372C-A244-8FA2-32D983465B5C}">
      <dsp:nvSpPr>
        <dsp:cNvPr id="0" name=""/>
        <dsp:cNvSpPr/>
      </dsp:nvSpPr>
      <dsp:spPr>
        <a:xfrm>
          <a:off x="2276283" y="2932230"/>
          <a:ext cx="2092948" cy="1255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application</a:t>
          </a:r>
          <a:endParaRPr lang="en-US" sz="3200" kern="1200" dirty="0" smtClean="0"/>
        </a:p>
      </dsp:txBody>
      <dsp:txXfrm>
        <a:off x="2276283" y="2932230"/>
        <a:ext cx="2092948" cy="12557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8EC95-B904-134C-8421-4E43497FF3A3}">
      <dsp:nvSpPr>
        <dsp:cNvPr id="0" name=""/>
        <dsp:cNvSpPr/>
      </dsp:nvSpPr>
      <dsp:spPr>
        <a:xfrm>
          <a:off x="811" y="85646"/>
          <a:ext cx="3163758" cy="1898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FP &amp; </a:t>
          </a:r>
          <a:r>
            <a:rPr lang="en-US" sz="2900" kern="1200" dirty="0" err="1" smtClean="0"/>
            <a:t>Eventsourcing</a:t>
          </a:r>
          <a:endParaRPr lang="en-US" sz="2900" kern="1200" dirty="0" smtClean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Immutability, functional composition</a:t>
          </a:r>
          <a:endParaRPr lang="en-US" sz="2300" kern="1200" dirty="0" smtClean="0"/>
        </a:p>
      </dsp:txBody>
      <dsp:txXfrm>
        <a:off x="811" y="85646"/>
        <a:ext cx="3163758" cy="1898255"/>
      </dsp:txXfrm>
    </dsp:sp>
    <dsp:sp modelId="{D90B4208-8E07-9F4F-93EF-8F8949D49075}">
      <dsp:nvSpPr>
        <dsp:cNvPr id="0" name=""/>
        <dsp:cNvSpPr/>
      </dsp:nvSpPr>
      <dsp:spPr>
        <a:xfrm>
          <a:off x="3480945" y="38607"/>
          <a:ext cx="3163758" cy="1898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Aggregate </a:t>
          </a:r>
          <a:endParaRPr lang="en-US" sz="2900" kern="1200" dirty="0" smtClean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actor, process, </a:t>
          </a:r>
          <a:r>
            <a:rPr lang="en-US" sz="2300" kern="1200" dirty="0" err="1" smtClean="0"/>
            <a:t>gen_fsm</a:t>
          </a:r>
          <a:r>
            <a:rPr lang="en-US" sz="2300" kern="1200" dirty="0" smtClean="0"/>
            <a:t>, distributed actor</a:t>
          </a:r>
          <a:endParaRPr lang="en-US" sz="2300" kern="1200" dirty="0"/>
        </a:p>
      </dsp:txBody>
      <dsp:txXfrm>
        <a:off x="3480945" y="38607"/>
        <a:ext cx="3163758" cy="1898255"/>
      </dsp:txXfrm>
    </dsp:sp>
    <dsp:sp modelId="{9BD912F5-8F2E-4D42-8841-07EEE5325D92}">
      <dsp:nvSpPr>
        <dsp:cNvPr id="0" name=""/>
        <dsp:cNvSpPr/>
      </dsp:nvSpPr>
      <dsp:spPr>
        <a:xfrm>
          <a:off x="811" y="2253238"/>
          <a:ext cx="3163758" cy="1898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Commands &amp; Events</a:t>
          </a:r>
          <a:endParaRPr lang="en-US" sz="2900" kern="1200" dirty="0" smtClean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Messages, pattern-matching</a:t>
          </a:r>
          <a:endParaRPr lang="en-US" sz="2300" kern="1200" dirty="0" smtClean="0"/>
        </a:p>
      </dsp:txBody>
      <dsp:txXfrm>
        <a:off x="811" y="2253238"/>
        <a:ext cx="3163758" cy="1898255"/>
      </dsp:txXfrm>
    </dsp:sp>
    <dsp:sp modelId="{6135EA67-BCCF-A245-BD39-075D1A16E6B9}">
      <dsp:nvSpPr>
        <dsp:cNvPr id="0" name=""/>
        <dsp:cNvSpPr/>
      </dsp:nvSpPr>
      <dsp:spPr>
        <a:xfrm>
          <a:off x="3480945" y="2253238"/>
          <a:ext cx="3163758" cy="1898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Command &amp; Event Handlers</a:t>
          </a:r>
          <a:endParaRPr lang="en-US" sz="2900" kern="1200" dirty="0" smtClean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gen_event</a:t>
          </a:r>
          <a:endParaRPr lang="en-US" sz="2300" kern="1200" dirty="0"/>
        </a:p>
      </dsp:txBody>
      <dsp:txXfrm>
        <a:off x="3480945" y="2253238"/>
        <a:ext cx="3163758" cy="1898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DF7B94A-3135-4529-93D6-E1241C219012}" type="datetimeFigureOut">
              <a:rPr lang="en-US" smtClean="0"/>
              <a:t>6/3/14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8E06774-79B3-45CD-B013-C7AD74DFA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41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0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9E990867-4F19-4D12-BC85-3B0C48406CF9}" type="datetimeFigureOut">
              <a:rPr lang="en-US" smtClean="0"/>
              <a:t>6/3/14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00388" y="860425"/>
            <a:ext cx="3095625" cy="2322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311872"/>
            <a:ext cx="7437119" cy="2709714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536529"/>
            <a:ext cx="4028440" cy="34528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CEDBC09E-7920-47B5-AB74-033998E98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Relationship Id="rId3" Type="http://schemas.openxmlformats.org/officeDocument/2006/relationships/hyperlink" Target="http://www.dccomics.com/tv/super-friends-1973-1974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8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43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</a:t>
            </a:r>
            <a:r>
              <a:rPr lang="en-US" baseline="0" dirty="0" smtClean="0"/>
              <a:t> let’s look at the filename of this source file. It is “average” dot E-R-L.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“E-R-L” (pronounced “Earl”) is the file extension for Erlang source code files.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15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notice the “module” attribute. This line declares an Erlang module named “average”.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module name and the filename (less the extension) must match.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“</a:t>
            </a:r>
            <a:r>
              <a:rPr lang="en-US" baseline="0" dirty="0" err="1" smtClean="0"/>
              <a:t>erl</a:t>
            </a:r>
            <a:r>
              <a:rPr lang="en-US" baseline="0" dirty="0" smtClean="0"/>
              <a:t>” file contains a single module, and at compile time each module is compiled into it’s own “BEAM” file.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BEAM files are byte code that Erlang VM understands and can execute.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our example compiling “</a:t>
            </a:r>
            <a:r>
              <a:rPr lang="en-US" baseline="0" dirty="0" err="1" smtClean="0"/>
              <a:t>average.erl</a:t>
            </a:r>
            <a:r>
              <a:rPr lang="en-US" baseline="0" dirty="0" smtClean="0"/>
              <a:t>” would produce a binary file named “</a:t>
            </a:r>
            <a:r>
              <a:rPr lang="en-US" baseline="0" dirty="0" err="1" smtClean="0"/>
              <a:t>average.beam</a:t>
            </a:r>
            <a:r>
              <a:rPr lang="en-US" baseline="0" dirty="0" smtClean="0"/>
              <a:t>”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1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next line we have an “export”</a:t>
            </a:r>
            <a:r>
              <a:rPr lang="en-US" baseline="0" dirty="0" smtClean="0"/>
              <a:t> attribute which specifies which functions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 within the module will be visible outside the module.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we are exporting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function named calculate that has an arity of one.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term “arity” is new to you it simply means the number of arguments a functions takes.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here we are saying: in this module, there is function named “calculate” that take one argument, and we want to make that function public.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other functions declared in the module will be private since they aren’t exported.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6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, let’s take note of the how the code is broken up.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module consists of a sequence of attributes and then function declarations, each terminated by period (.)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2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look</a:t>
            </a:r>
            <a:r>
              <a:rPr lang="en-US" baseline="0" dirty="0" smtClean="0"/>
              <a:t> at the</a:t>
            </a:r>
            <a:r>
              <a:rPr lang="en-US" dirty="0" smtClean="0"/>
              <a:t> first function</a:t>
            </a:r>
            <a:r>
              <a:rPr lang="en-US" baseline="0" dirty="0" smtClean="0"/>
              <a:t>: “calculate” with an arity of one. This is one public function defined in the module.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44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function is name calculate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8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takes a single argument named “</a:t>
            </a:r>
            <a:r>
              <a:rPr lang="en-US" dirty="0" err="1" smtClean="0"/>
              <a:t>ListOfNumber</a:t>
            </a:r>
            <a:r>
              <a:rPr lang="en-US" dirty="0" smtClean="0"/>
              <a:t>”.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4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function body begins</a:t>
            </a:r>
            <a:r>
              <a:rPr lang="en-US" baseline="0" dirty="0" smtClean="0"/>
              <a:t> with an arrow…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51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ends with the period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2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coming from a curly brace language</a:t>
            </a:r>
            <a:r>
              <a:rPr lang="en-US" baseline="0" dirty="0" smtClean="0"/>
              <a:t> the “arrow” is our left curly brace and the “</a:t>
            </a:r>
            <a:r>
              <a:rPr lang="en-US" dirty="0" smtClean="0"/>
              <a:t>period”</a:t>
            </a:r>
            <a:r>
              <a:rPr lang="en-US" baseline="0" dirty="0" smtClean="0"/>
              <a:t> is your closing curly brace.</a:t>
            </a:r>
            <a:r>
              <a:rPr lang="en-US" dirty="0" smtClean="0"/>
              <a:t>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41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a function each statement is “delimited”</a:t>
            </a:r>
            <a:r>
              <a:rPr lang="en-US" baseline="0" dirty="0" smtClean="0"/>
              <a:t> by a comma.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I said </a:t>
            </a:r>
            <a:r>
              <a:rPr lang="en-US" dirty="0" smtClean="0"/>
              <a:t>each statement within a function is “delimited”</a:t>
            </a:r>
            <a:r>
              <a:rPr lang="en-US" baseline="0" dirty="0" smtClean="0"/>
              <a:t> by a comma, not “terminated” by a comma.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you’re coming from a curly brace language this will take a week or so to really get used to.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might help to think of English where a series of words is delimited by commas.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68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so what is going on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54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semicolon.</a:t>
            </a:r>
            <a:r>
              <a:rPr lang="en-US" baseline="0" dirty="0" smtClean="0"/>
              <a:t> In Erlang semicolons delimit clauses.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20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At first look like two functions named “calculate” with an arity of three, but it’s actually a single function with two clauses.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our first</a:t>
            </a:r>
            <a:r>
              <a:rPr lang="en-US" baseline="0" dirty="0" smtClean="0"/>
              <a:t> real taste of Erlang pattern-matching.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80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this</a:t>
            </a:r>
            <a:r>
              <a:rPr lang="en-US" baseline="0" dirty="0" smtClean="0"/>
              <a:t> function is called and the first argument is a list that contains at least one element then execution will fall into this function clause.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“Head” variable will be bound to the first element on the list, and the “Tail” variable will be bound to the reminder of the list (everything after the head).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67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concept demonstrated here is</a:t>
            </a:r>
            <a:r>
              <a:rPr lang="en-US" baseline="0" dirty="0" smtClean="0"/>
              <a:t> </a:t>
            </a:r>
            <a:r>
              <a:rPr lang="en-US" dirty="0" smtClean="0"/>
              <a:t>tail recursion. The last statement in this</a:t>
            </a:r>
            <a:r>
              <a:rPr lang="en-US" baseline="0" dirty="0" smtClean="0"/>
              <a:t> function clause </a:t>
            </a:r>
            <a:r>
              <a:rPr lang="en-US" dirty="0" smtClean="0"/>
              <a:t>is a call</a:t>
            </a:r>
            <a:r>
              <a:rPr lang="en-US" baseline="0" dirty="0" smtClean="0"/>
              <a:t> to itself.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Tail recursive multi-headed functions are a common idiom in Erlang and is used in places where looping structures might be used in other languages.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38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however the </a:t>
            </a:r>
            <a:r>
              <a:rPr lang="en-US" baseline="0" dirty="0" smtClean="0"/>
              <a:t>first argument isn’t a list with a head and a tail then execution will fall into the second function clause.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55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interesting point</a:t>
            </a:r>
            <a:r>
              <a:rPr lang="en-US" baseline="0" dirty="0" smtClean="0"/>
              <a:t> </a:t>
            </a:r>
            <a:r>
              <a:rPr lang="en-US" dirty="0" smtClean="0"/>
              <a:t>is the absence</a:t>
            </a:r>
            <a:r>
              <a:rPr lang="en-US" baseline="0" dirty="0" smtClean="0"/>
              <a:t> of a “return” statement.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value of the last statement in a function is the return value of the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24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 this is the syntax for external call</a:t>
            </a:r>
            <a:r>
              <a:rPr lang="en-US" baseline="0" dirty="0" smtClean="0"/>
              <a:t>s– or</a:t>
            </a:r>
            <a:r>
              <a:rPr lang="en-US" dirty="0" smtClean="0"/>
              <a:t> calling</a:t>
            </a:r>
            <a:r>
              <a:rPr lang="en-US" baseline="0" dirty="0" smtClean="0"/>
              <a:t> a function in another module. In this case we are calling the “format” function within the “</a:t>
            </a:r>
            <a:r>
              <a:rPr lang="en-US" baseline="0" dirty="0" err="1" smtClean="0"/>
              <a:t>io</a:t>
            </a:r>
            <a:r>
              <a:rPr lang="en-US" baseline="0" dirty="0" smtClean="0"/>
              <a:t>”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020A4-F815-4BEA-B9CD-EA7E3E1A3AC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File:Old_book_bindings.jpg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6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35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691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10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07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64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8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8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46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59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http://www.dccomics.com/tv/super-friends-1973-1974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77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r>
              <a:rPr lang="en-US" baseline="0" dirty="0" smtClean="0"/>
              <a:t>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129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46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Horizontally scalable reads</a:t>
            </a:r>
          </a:p>
          <a:p>
            <a:endParaRPr lang="en-US" dirty="0" smtClean="0"/>
          </a:p>
          <a:p>
            <a:r>
              <a:rPr lang="en-US" dirty="0" smtClean="0"/>
              <a:t>Dialing SLA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2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3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3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16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C09E-7920-47B5-AB74-033998E984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46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00388" y="860425"/>
            <a:ext cx="3095625" cy="2322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21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92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6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87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45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247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3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14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01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895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67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1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88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37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49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897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-1403497" y="10633"/>
            <a:ext cx="14034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Title +</a:t>
            </a:r>
            <a:r>
              <a:rPr lang="en-US" sz="1200" baseline="0" dirty="0" smtClean="0"/>
              <a:t> Bullet List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2635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676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2168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8865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89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9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1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86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219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419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013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5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1561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2674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896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8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20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783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706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699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287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1184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46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249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71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726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30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741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094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533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918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884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1088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696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66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8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2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3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21591-90BC-47EB-9B50-289D6F65777F}" type="datetimeFigureOut">
              <a:rPr lang="en-US" smtClean="0"/>
              <a:t>6/3/14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96A03-DA5C-4E28-B70B-7AAD49AAE2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5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3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6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C08A6-D9D8-4259-9739-79376FFA69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80AD0-C584-41AE-9BCD-167552D4D4A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4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F3-1D9F-477A-A398-6C3B98E917E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5B03-CFE8-4836-B5DC-179C10CD1EC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0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51.xml"/><Relationship Id="rId2" Type="http://schemas.openxmlformats.org/officeDocument/2006/relationships/hyperlink" Target="http://memegenerator.net/Twin-Peaks-Log-Lady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3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jpeg"/><Relationship Id="rId14" Type="http://schemas.openxmlformats.org/officeDocument/2006/relationships/image" Target="../media/image43.png"/><Relationship Id="rId15" Type="http://schemas.openxmlformats.org/officeDocument/2006/relationships/image" Target="../media/image44.jpe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5" Type="http://schemas.openxmlformats.org/officeDocument/2006/relationships/image" Target="../media/image34.gif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Relationship Id="rId3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7056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oslo_233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4803" y="1"/>
            <a:ext cx="10986433" cy="393752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400050" y="4175149"/>
            <a:ext cx="3028950" cy="1363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presented by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>Bryan Hunter</a:t>
            </a:r>
            <a:r>
              <a:rPr lang="en-US" sz="1200" dirty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1200" dirty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85000"/>
                  </a:prstClr>
                </a:solidFill>
              </a:rPr>
              <a:t>Firefly Logic</a:t>
            </a:r>
            <a:endParaRPr lang="en-US" sz="14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768578" y="4175143"/>
            <a:ext cx="3048000" cy="212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 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cqrs</a:t>
            </a:r>
            <a:endParaRPr lang="en-US" sz="28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ndcoslo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 smtClean="0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 smtClean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5" y="4369449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5" y="5728889"/>
            <a:ext cx="1172880" cy="47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1812" y="0"/>
            <a:ext cx="5009032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tabLst>
                <a:tab pos="117475" algn="l"/>
              </a:tabLst>
            </a:pP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CQRS </a:t>
            </a:r>
            <a:r>
              <a:rPr lang="en-US" sz="4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with</a:t>
            </a: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Erlang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 descr="logoSli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81" y="234450"/>
            <a:ext cx="1544932" cy="72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9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Why 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9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928" y="1581885"/>
            <a:ext cx="83681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Your heart says </a:t>
            </a:r>
            <a:r>
              <a:rPr lang="en-US" sz="4800" dirty="0" smtClean="0">
                <a:solidFill>
                  <a:prstClr val="white"/>
                </a:solidFill>
              </a:rPr>
              <a:t/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“it’s the right thing” </a:t>
            </a:r>
            <a:endParaRPr lang="en-US" i="1" dirty="0">
              <a:solidFill>
                <a:prstClr val="white"/>
              </a:solidFill>
            </a:endParaRPr>
          </a:p>
          <a:p>
            <a:pPr lvl="1" algn="ctr" fontAlgn="base"/>
            <a:endParaRPr lang="en-US" sz="2000" i="1" dirty="0" smtClean="0">
              <a:solidFill>
                <a:prstClr val="white"/>
              </a:solidFill>
            </a:endParaRPr>
          </a:p>
          <a:p>
            <a:pPr lvl="1" algn="ctr" fontAlgn="base"/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</a:rPr>
              <a:t>…but your brain says</a:t>
            </a:r>
            <a:r>
              <a:rPr lang="en-US" sz="4800" i="1" dirty="0" smtClean="0">
                <a:solidFill>
                  <a:prstClr val="white"/>
                </a:solidFill>
              </a:rPr>
              <a:t/>
            </a:r>
            <a:br>
              <a:rPr lang="en-US" sz="4800" i="1" dirty="0" smtClean="0">
                <a:solidFill>
                  <a:prstClr val="white"/>
                </a:solidFill>
              </a:rPr>
            </a:br>
            <a:r>
              <a:rPr lang="en-US" sz="5400" i="1" dirty="0" smtClean="0">
                <a:solidFill>
                  <a:prstClr val="white"/>
                </a:solidFill>
              </a:rPr>
              <a:t>“you’re a big </a:t>
            </a:r>
            <a:r>
              <a:rPr lang="en-US" sz="5400" i="1" dirty="0" err="1" smtClean="0">
                <a:solidFill>
                  <a:prstClr val="white"/>
                </a:solidFill>
              </a:rPr>
              <a:t>stinkin</a:t>
            </a:r>
            <a:r>
              <a:rPr lang="en-US" sz="5400" i="1" dirty="0" smtClean="0">
                <a:solidFill>
                  <a:prstClr val="white"/>
                </a:solidFill>
              </a:rPr>
              <a:t>’ fraud”</a:t>
            </a:r>
            <a:endParaRPr lang="en-US" sz="4800" i="1" dirty="0" smtClean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3834" y="514870"/>
            <a:ext cx="5874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prstClr val="white"/>
                </a:solidFill>
              </a:rPr>
              <a:t>Domain Driven </a:t>
            </a:r>
            <a:r>
              <a:rPr lang="en-US" sz="4800" b="1" dirty="0" smtClean="0">
                <a:solidFill>
                  <a:prstClr val="white"/>
                </a:solidFill>
              </a:rPr>
              <a:t>Design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963" y="1616288"/>
            <a:ext cx="3190553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8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2325" y="4751383"/>
            <a:ext cx="2362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2819400" y="398525"/>
            <a:ext cx="34290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SQL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0425" y="409956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Two way data binding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3471427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0425" y="153924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ORM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15922" y="2843295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Repository&lt;T&gt;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99008" y="1419333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92907" y="4782107"/>
            <a:ext cx="38517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l</a:t>
            </a:r>
            <a:r>
              <a:rPr lang="en-US" dirty="0" smtClean="0">
                <a:solidFill>
                  <a:prstClr val="white"/>
                </a:solidFill>
              </a:rPr>
              <a:t>oad()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{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   </a:t>
            </a:r>
            <a:r>
              <a:rPr lang="en-US" dirty="0" err="1" smtClean="0">
                <a:solidFill>
                  <a:prstClr val="white"/>
                </a:solidFill>
              </a:rPr>
              <a:t>this.DataSource</a:t>
            </a:r>
            <a:r>
              <a:rPr lang="en-US" dirty="0" smtClean="0">
                <a:solidFill>
                  <a:prstClr val="white"/>
                </a:solidFill>
              </a:rPr>
              <a:t> = _</a:t>
            </a:r>
            <a:r>
              <a:rPr lang="en-US" dirty="0" err="1" smtClean="0">
                <a:solidFill>
                  <a:prstClr val="white"/>
                </a:solidFill>
              </a:rPr>
              <a:t>service.GetData</a:t>
            </a:r>
            <a:r>
              <a:rPr lang="en-US" dirty="0" smtClean="0">
                <a:solidFill>
                  <a:prstClr val="white"/>
                </a:solidFill>
              </a:rPr>
              <a:t>();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}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043133" y="1473455"/>
            <a:ext cx="0" cy="318516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0573" y="4833417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save()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{</a:t>
            </a:r>
          </a:p>
          <a:p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 smtClean="0">
                <a:solidFill>
                  <a:prstClr val="white"/>
                </a:solidFill>
              </a:rPr>
              <a:t>  _</a:t>
            </a:r>
            <a:r>
              <a:rPr lang="en-US" dirty="0" err="1" smtClean="0">
                <a:solidFill>
                  <a:prstClr val="white"/>
                </a:solidFill>
              </a:rPr>
              <a:t>service.Save</a:t>
            </a:r>
            <a:r>
              <a:rPr lang="en-US" dirty="0">
                <a:solidFill>
                  <a:prstClr val="white"/>
                </a:solidFill>
              </a:rPr>
              <a:t>(</a:t>
            </a:r>
            <a:r>
              <a:rPr lang="en-US" dirty="0" err="1">
                <a:solidFill>
                  <a:prstClr val="white"/>
                </a:solidFill>
              </a:rPr>
              <a:t>this.Data</a:t>
            </a:r>
            <a:r>
              <a:rPr lang="en-US" dirty="0" smtClean="0">
                <a:solidFill>
                  <a:prstClr val="white"/>
                </a:solidFill>
              </a:rPr>
              <a:t>);</a:t>
            </a:r>
            <a:br>
              <a:rPr lang="en-US" dirty="0" smtClean="0">
                <a:solidFill>
                  <a:prstClr val="white"/>
                </a:solidFill>
              </a:rPr>
            </a:br>
            <a:r>
              <a:rPr lang="en-US" dirty="0" smtClean="0">
                <a:solidFill>
                  <a:prstClr val="white"/>
                </a:solidFill>
              </a:rPr>
              <a:t>}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62801" y="167694"/>
            <a:ext cx="1876385" cy="1477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Bog standard</a:t>
            </a:r>
          </a:p>
          <a:p>
            <a:r>
              <a:rPr lang="en-US" sz="2400" b="1" dirty="0" smtClean="0">
                <a:solidFill>
                  <a:prstClr val="white"/>
                </a:solidFill>
              </a:rPr>
              <a:t>Layered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Architecture</a:t>
            </a:r>
          </a:p>
          <a:p>
            <a:r>
              <a:rPr lang="en-US" b="1" dirty="0" smtClean="0">
                <a:solidFill>
                  <a:prstClr val="white"/>
                </a:solidFill>
              </a:rPr>
              <a:t>(not CQRS)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15922" y="2178553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prstClr val="white"/>
                </a:solidFill>
              </a:rPr>
              <a:t>“Aggregate”</a:t>
            </a:r>
            <a:r>
              <a:rPr lang="en-US" dirty="0" smtClean="0">
                <a:solidFill>
                  <a:prstClr val="white"/>
                </a:solidFill>
              </a:rPr>
              <a:t>&lt;T&gt; </a:t>
            </a:r>
            <a:r>
              <a:rPr lang="en-US" dirty="0" smtClean="0">
                <a:solidFill>
                  <a:prstClr val="white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513558" y="1385390"/>
            <a:ext cx="13791" cy="3297349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86995" y="1456284"/>
            <a:ext cx="0" cy="33528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 rot="20070093">
            <a:off x="5173911" y="4645381"/>
            <a:ext cx="4315508" cy="1349455"/>
          </a:xfrm>
          <a:prstGeom prst="irregularSeal1">
            <a:avLst/>
          </a:prstGeom>
          <a:solidFill>
            <a:srgbClr val="FFFF00"/>
          </a:solidFill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ConcurrencyException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74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257648" y="1607071"/>
            <a:ext cx="2286000" cy="507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3426" y="313146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prstClr val="white"/>
                </a:solidFill>
              </a:rPr>
              <a:t>Task-based UI</a:t>
            </a:r>
            <a:endParaRPr lang="en-US" sz="4800" b="1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64" y="2577669"/>
            <a:ext cx="5220724" cy="3225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>
            <a:off x="1465343" y="2194521"/>
            <a:ext cx="1306624" cy="1298377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Flowchart: Magnetic Disk 3"/>
          <p:cNvSpPr/>
          <p:nvPr/>
        </p:nvSpPr>
        <p:spPr>
          <a:xfrm>
            <a:off x="779543" y="1450463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>
            <a:endCxn id="14" idx="2"/>
          </p:cNvCxnSpPr>
          <p:nvPr/>
        </p:nvCxnSpPr>
        <p:spPr>
          <a:xfrm flipV="1">
            <a:off x="6878472" y="2114530"/>
            <a:ext cx="522176" cy="188426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19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15034463"/>
              </p:ext>
            </p:extLst>
          </p:nvPr>
        </p:nvGraphicFramePr>
        <p:xfrm>
          <a:off x="613129" y="885110"/>
          <a:ext cx="7841302" cy="5208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408009" y="167694"/>
            <a:ext cx="233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prstClr val="white"/>
                </a:solidFill>
              </a:rPr>
              <a:t>CQRS (as a cycle)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3255" y="858352"/>
            <a:ext cx="2057804" cy="2704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04543" y="234707"/>
            <a:ext cx="2562969" cy="15643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1363" y="2081210"/>
            <a:ext cx="2574729" cy="136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2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/>
          <p:cNvCxnSpPr/>
          <p:nvPr/>
        </p:nvCxnSpPr>
        <p:spPr>
          <a:xfrm flipV="1">
            <a:off x="987930" y="3707200"/>
            <a:ext cx="679864" cy="77179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571302" y="2298324"/>
            <a:ext cx="1536674" cy="28384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5" idx="0"/>
          </p:cNvCxnSpPr>
          <p:nvPr/>
        </p:nvCxnSpPr>
        <p:spPr>
          <a:xfrm>
            <a:off x="1785491" y="2122573"/>
            <a:ext cx="444617" cy="12388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619303" y="1165931"/>
            <a:ext cx="821203" cy="44367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692183" y="2832085"/>
            <a:ext cx="1242304" cy="1354999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28902" y="4464885"/>
            <a:ext cx="791282" cy="812755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2230110" y="3894845"/>
            <a:ext cx="815873" cy="110156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210184" y="2750220"/>
            <a:ext cx="1167378" cy="2130737"/>
          </a:xfrm>
          <a:prstGeom prst="straightConnector1">
            <a:avLst/>
          </a:prstGeom>
          <a:ln w="63500">
            <a:solidFill>
              <a:schemeClr val="accent6">
                <a:alpha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How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95100" y="5029199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1099691" y="1669133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5255" y="167694"/>
            <a:ext cx="2741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prstClr val="white"/>
                </a:solidFill>
              </a:rPr>
              <a:t>CQRS (more details)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3859" y="3361444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71302" y="5171301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54807" y="5396983"/>
            <a:ext cx="814388" cy="451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33504" y="5171299"/>
            <a:ext cx="1371599" cy="67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74570" y="3656761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74570" y="3202320"/>
            <a:ext cx="2257425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45993" y="2743599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45993" y="2284876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45993" y="4115483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79369" y="781301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77488" y="1646784"/>
            <a:ext cx="19054" cy="60724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687956" y="1261130"/>
            <a:ext cx="1689607" cy="13226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54" idx="0"/>
          </p:cNvCxnSpPr>
          <p:nvPr/>
        </p:nvCxnSpPr>
        <p:spPr>
          <a:xfrm flipH="1">
            <a:off x="4510900" y="1370317"/>
            <a:ext cx="253202" cy="99890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684606" y="2369219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65878" y="2481123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72337" y="1050277"/>
            <a:ext cx="158353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65889" y="2591037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Flowchart: Magnetic Disk 49"/>
          <p:cNvSpPr/>
          <p:nvPr/>
        </p:nvSpPr>
        <p:spPr>
          <a:xfrm>
            <a:off x="1716263" y="23969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" name="Flowchart: Magnetic Disk 60"/>
          <p:cNvSpPr/>
          <p:nvPr/>
        </p:nvSpPr>
        <p:spPr>
          <a:xfrm>
            <a:off x="388196" y="4165946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Legacy store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08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 flipV="1">
            <a:off x="534053" y="541675"/>
            <a:ext cx="2065391" cy="358600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820175" y="4797093"/>
            <a:ext cx="4570281" cy="130608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76948" y="693216"/>
            <a:ext cx="3240968" cy="361197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8" idx="3"/>
          </p:cNvCxnSpPr>
          <p:nvPr/>
        </p:nvCxnSpPr>
        <p:spPr>
          <a:xfrm>
            <a:off x="1503569" y="2844258"/>
            <a:ext cx="60211" cy="4130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2" idx="2"/>
          </p:cNvCxnSpPr>
          <p:nvPr/>
        </p:nvCxnSpPr>
        <p:spPr>
          <a:xfrm flipH="1" flipV="1">
            <a:off x="4614867" y="1263195"/>
            <a:ext cx="1775589" cy="314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962439" y="3212776"/>
            <a:ext cx="1817261" cy="604835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955718" y="4071799"/>
            <a:ext cx="577804" cy="1043444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555141" y="3697920"/>
            <a:ext cx="682533" cy="119232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015278" y="3191496"/>
            <a:ext cx="856046" cy="1732739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62173" y="4988093"/>
            <a:ext cx="3886202" cy="902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Client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81300" y="108903"/>
            <a:ext cx="176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</a:rPr>
              <a:t>CQRS (roles)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2768" y="3288279"/>
            <a:ext cx="952498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DTO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38375" y="5130193"/>
            <a:ext cx="1243012" cy="67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Readonly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21880" y="5355877"/>
            <a:ext cx="814388" cy="451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Tasks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00577" y="5130192"/>
            <a:ext cx="1371599" cy="677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Builders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22725" y="335237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22725" y="2994976"/>
            <a:ext cx="229064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 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22724" y="2637508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Aggregate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7049962" y="1728000"/>
            <a:ext cx="8640" cy="691200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935304" y="3719067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Command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2220395" y="2278432"/>
            <a:ext cx="1627853" cy="140768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</p:cNvCxnSpPr>
          <p:nvPr/>
        </p:nvCxnSpPr>
        <p:spPr>
          <a:xfrm flipH="1">
            <a:off x="3962439" y="1423774"/>
            <a:ext cx="1049" cy="603023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110410" y="2110684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19303" y="2543431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61525" y="1103733"/>
            <a:ext cx="1203922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Queue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Flowchart: Magnetic Disk 3"/>
          <p:cNvSpPr/>
          <p:nvPr/>
        </p:nvSpPr>
        <p:spPr>
          <a:xfrm>
            <a:off x="817767" y="2023584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Read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10410" y="2973909"/>
            <a:ext cx="165258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prstClr val="white"/>
                </a:solidFill>
              </a:rPr>
              <a:t>EventHandler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lowchart: Magnetic Disk 3"/>
          <p:cNvSpPr/>
          <p:nvPr/>
        </p:nvSpPr>
        <p:spPr>
          <a:xfrm>
            <a:off x="820880" y="1439184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Legacy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Flowchart: Magnetic Disk 58"/>
          <p:cNvSpPr/>
          <p:nvPr/>
        </p:nvSpPr>
        <p:spPr>
          <a:xfrm>
            <a:off x="821966" y="674769"/>
            <a:ext cx="1371600" cy="1016664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Analytics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6390454" y="884280"/>
            <a:ext cx="1371600" cy="8206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 store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22724" y="2278432"/>
            <a:ext cx="2286000" cy="3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Event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6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MediaWiki database schema 1-19 (r10279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34" y="1271883"/>
            <a:ext cx="5922956" cy="47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3759" y="269526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keep your privates private</a:t>
            </a:r>
          </a:p>
        </p:txBody>
      </p:sp>
      <p:sp>
        <p:nvSpPr>
          <p:cNvPr id="3" name="Heart 2"/>
          <p:cNvSpPr/>
          <p:nvPr/>
        </p:nvSpPr>
        <p:spPr>
          <a:xfrm>
            <a:off x="6291001" y="3245277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rt 5"/>
          <p:cNvSpPr/>
          <p:nvPr/>
        </p:nvSpPr>
        <p:spPr>
          <a:xfrm>
            <a:off x="5773145" y="389152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/>
          <p:cNvSpPr/>
          <p:nvPr/>
        </p:nvSpPr>
        <p:spPr>
          <a:xfrm>
            <a:off x="4538462" y="4385370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art 7"/>
          <p:cNvSpPr/>
          <p:nvPr/>
        </p:nvSpPr>
        <p:spPr>
          <a:xfrm>
            <a:off x="3915241" y="4502952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art 8"/>
          <p:cNvSpPr/>
          <p:nvPr/>
        </p:nvSpPr>
        <p:spPr>
          <a:xfrm>
            <a:off x="3303779" y="4256029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art 9"/>
          <p:cNvSpPr/>
          <p:nvPr/>
        </p:nvSpPr>
        <p:spPr>
          <a:xfrm>
            <a:off x="2468899" y="3820974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/>
          <p:cNvSpPr/>
          <p:nvPr/>
        </p:nvSpPr>
        <p:spPr>
          <a:xfrm>
            <a:off x="2480658" y="4667568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/>
          <p:cNvSpPr/>
          <p:nvPr/>
        </p:nvSpPr>
        <p:spPr>
          <a:xfrm>
            <a:off x="2704076" y="289207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/>
          <p:cNvSpPr/>
          <p:nvPr/>
        </p:nvSpPr>
        <p:spPr>
          <a:xfrm>
            <a:off x="2303809" y="2844582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/>
          <p:cNvSpPr/>
          <p:nvPr/>
        </p:nvSpPr>
        <p:spPr>
          <a:xfrm>
            <a:off x="1869662" y="271524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/>
          <p:cNvSpPr/>
          <p:nvPr/>
        </p:nvSpPr>
        <p:spPr>
          <a:xfrm>
            <a:off x="3079895" y="3067990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/>
          <p:cNvSpPr/>
          <p:nvPr/>
        </p:nvSpPr>
        <p:spPr>
          <a:xfrm>
            <a:off x="2915270" y="1762824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/>
          <p:cNvSpPr/>
          <p:nvPr/>
        </p:nvSpPr>
        <p:spPr>
          <a:xfrm>
            <a:off x="1904007" y="176282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rt 17"/>
          <p:cNvSpPr/>
          <p:nvPr/>
        </p:nvSpPr>
        <p:spPr>
          <a:xfrm>
            <a:off x="3773669" y="184513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art 18"/>
          <p:cNvSpPr/>
          <p:nvPr/>
        </p:nvSpPr>
        <p:spPr>
          <a:xfrm>
            <a:off x="4526237" y="171579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art 19"/>
          <p:cNvSpPr/>
          <p:nvPr/>
        </p:nvSpPr>
        <p:spPr>
          <a:xfrm>
            <a:off x="6195999" y="2468318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art 20"/>
          <p:cNvSpPr/>
          <p:nvPr/>
        </p:nvSpPr>
        <p:spPr>
          <a:xfrm>
            <a:off x="5925544" y="3209088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art 21"/>
          <p:cNvSpPr/>
          <p:nvPr/>
        </p:nvSpPr>
        <p:spPr>
          <a:xfrm>
            <a:off x="5596295" y="3256122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art 22"/>
          <p:cNvSpPr/>
          <p:nvPr/>
        </p:nvSpPr>
        <p:spPr>
          <a:xfrm>
            <a:off x="3855981" y="3232605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art 23"/>
          <p:cNvSpPr/>
          <p:nvPr/>
        </p:nvSpPr>
        <p:spPr>
          <a:xfrm>
            <a:off x="4479202" y="324436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art 24"/>
          <p:cNvSpPr/>
          <p:nvPr/>
        </p:nvSpPr>
        <p:spPr>
          <a:xfrm>
            <a:off x="4937798" y="325612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art 25"/>
          <p:cNvSpPr/>
          <p:nvPr/>
        </p:nvSpPr>
        <p:spPr>
          <a:xfrm>
            <a:off x="5278805" y="324436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art 26"/>
          <p:cNvSpPr/>
          <p:nvPr/>
        </p:nvSpPr>
        <p:spPr>
          <a:xfrm>
            <a:off x="5020110" y="4455463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art 27"/>
          <p:cNvSpPr/>
          <p:nvPr/>
        </p:nvSpPr>
        <p:spPr>
          <a:xfrm>
            <a:off x="5513983" y="4749420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art 28"/>
          <p:cNvSpPr/>
          <p:nvPr/>
        </p:nvSpPr>
        <p:spPr>
          <a:xfrm>
            <a:off x="6772183" y="3314912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art 29"/>
          <p:cNvSpPr/>
          <p:nvPr/>
        </p:nvSpPr>
        <p:spPr>
          <a:xfrm>
            <a:off x="6783942" y="372645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art 30"/>
          <p:cNvSpPr/>
          <p:nvPr/>
        </p:nvSpPr>
        <p:spPr>
          <a:xfrm>
            <a:off x="6901532" y="4302605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art 31"/>
          <p:cNvSpPr/>
          <p:nvPr/>
        </p:nvSpPr>
        <p:spPr>
          <a:xfrm>
            <a:off x="3750151" y="1515900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art 32"/>
          <p:cNvSpPr/>
          <p:nvPr/>
        </p:nvSpPr>
        <p:spPr>
          <a:xfrm>
            <a:off x="4126435" y="2186121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art 33"/>
          <p:cNvSpPr/>
          <p:nvPr/>
        </p:nvSpPr>
        <p:spPr>
          <a:xfrm>
            <a:off x="2903511" y="4643595"/>
            <a:ext cx="211661" cy="223407"/>
          </a:xfrm>
          <a:prstGeom prst="hear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6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04801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returns focus to the business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1219200"/>
            <a:ext cx="1102360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50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9" y="0"/>
            <a:ext cx="7192285" cy="7988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574" y="175405"/>
            <a:ext cx="8991600" cy="1661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prstClr val="white"/>
                </a:solidFill>
              </a:rPr>
              <a:t>V</a:t>
            </a:r>
            <a:r>
              <a:rPr lang="en-US" sz="4800" dirty="0" smtClean="0">
                <a:solidFill>
                  <a:prstClr val="white"/>
                </a:solidFill>
              </a:rPr>
              <a:t>endor relationships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>
                <a:solidFill>
                  <a:prstClr val="white"/>
                </a:solidFill>
              </a:rPr>
              <a:t>should be </a:t>
            </a:r>
            <a:r>
              <a:rPr lang="en-US" sz="5400" i="1" dirty="0" smtClean="0">
                <a:solidFill>
                  <a:prstClr val="white"/>
                </a:solidFill>
                <a:latin typeface="Bodoni MT" panose="02070603080606020203" pitchFamily="18" charset="0"/>
              </a:rPr>
              <a:t>consensual</a:t>
            </a:r>
            <a:endParaRPr lang="en-US" sz="5400" i="1" dirty="0">
              <a:solidFill>
                <a:prstClr val="white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b="1" dirty="0" smtClean="0">
                <a:solidFill>
                  <a:prstClr val="black"/>
                </a:solidFill>
              </a:rPr>
              <a:t>?</a:t>
            </a:r>
            <a:endParaRPr lang="en-US" sz="30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8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14470" y="4351023"/>
            <a:ext cx="4075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fontAlgn="base"/>
            <a:r>
              <a:rPr lang="en-US" sz="3600" dirty="0" smtClean="0">
                <a:solidFill>
                  <a:prstClr val="white"/>
                </a:solidFill>
              </a:rPr>
              <a:t>scaling out</a:t>
            </a:r>
          </a:p>
        </p:txBody>
      </p:sp>
      <p:sp>
        <p:nvSpPr>
          <p:cNvPr id="3" name="Rectangle 2"/>
          <p:cNvSpPr/>
          <p:nvPr/>
        </p:nvSpPr>
        <p:spPr>
          <a:xfrm>
            <a:off x="1368724" y="914400"/>
            <a:ext cx="629010" cy="45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</p:txBody>
      </p:sp>
      <p:sp>
        <p:nvSpPr>
          <p:cNvPr id="6" name="Rectangle 5"/>
          <p:cNvSpPr/>
          <p:nvPr/>
        </p:nvSpPr>
        <p:spPr>
          <a:xfrm>
            <a:off x="5099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23525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66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99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3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326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¢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660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994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328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66250" y="5029200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¢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6200000">
            <a:off x="-476333" y="3029584"/>
            <a:ext cx="291412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3200" dirty="0" smtClean="0">
                <a:solidFill>
                  <a:prstClr val="white"/>
                </a:solidFill>
              </a:rPr>
              <a:t>scaling up</a:t>
            </a:r>
          </a:p>
        </p:txBody>
      </p:sp>
    </p:spTree>
    <p:extLst>
      <p:ext uri="{BB962C8B-B14F-4D97-AF65-F5344CB8AC3E}">
        <p14:creationId xmlns:p14="http://schemas.microsoft.com/office/powerpoint/2010/main" val="75754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75610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SLAs? Explicit &amp; tunable</a:t>
            </a:r>
          </a:p>
        </p:txBody>
      </p:sp>
      <p:pic>
        <p:nvPicPr>
          <p:cNvPr id="1026" name="Picture 2" descr="http://upload.wikimedia.org/wikipedia/commons/6/6a/TASCAM_M-520_knob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206608"/>
            <a:ext cx="6191250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8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1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Let the business tweak CAP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2398027"/>
              </p:ext>
            </p:extLst>
          </p:nvPr>
        </p:nvGraphicFramePr>
        <p:xfrm>
          <a:off x="1244431" y="1569528"/>
          <a:ext cx="6645516" cy="4190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060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0"/>
            <a:ext cx="762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simplify conflicts, 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 smtClean="0">
                <a:solidFill>
                  <a:prstClr val="white"/>
                </a:solidFill>
              </a:rPr>
              <a:t>read</a:t>
            </a:r>
            <a:r>
              <a:rPr lang="en-US" sz="4800" dirty="0">
                <a:solidFill>
                  <a:prstClr val="white"/>
                </a:solidFill>
              </a:rPr>
              <a:t>-write </a:t>
            </a:r>
            <a:r>
              <a:rPr lang="en-US" sz="4800" dirty="0" smtClean="0">
                <a:solidFill>
                  <a:prstClr val="white"/>
                </a:solidFill>
              </a:rPr>
              <a:t>contention, </a:t>
            </a:r>
            <a:br>
              <a:rPr lang="en-US" sz="4800" dirty="0" smtClean="0">
                <a:solidFill>
                  <a:prstClr val="white"/>
                </a:solidFill>
              </a:rPr>
            </a:br>
            <a:r>
              <a:rPr lang="en-US" sz="4800" dirty="0" smtClean="0">
                <a:solidFill>
                  <a:prstClr val="white"/>
                </a:solidFill>
              </a:rPr>
              <a:t>and </a:t>
            </a:r>
            <a:r>
              <a:rPr lang="en-US" sz="4800" dirty="0">
                <a:solidFill>
                  <a:prstClr val="white"/>
                </a:solidFill>
              </a:rPr>
              <a:t>concurrency</a:t>
            </a:r>
          </a:p>
          <a:p>
            <a:pPr lvl="1" algn="ctr" fontAlgn="base"/>
            <a:endParaRPr lang="en-US" sz="4800" dirty="0" smtClean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997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5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3638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6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65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999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8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3363" y="3163896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9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27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0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61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995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29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6363" y="364967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4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61963" y="3663618"/>
            <a:ext cx="0" cy="518771"/>
          </a:xfrm>
          <a:prstGeom prst="straightConnector1">
            <a:avLst/>
          </a:prstGeom>
          <a:ln w="635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475730">
            <a:off x="1927371" y="493377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</a:t>
            </a:r>
            <a:r>
              <a:rPr lang="en-US" dirty="0" err="1" smtClean="0">
                <a:solidFill>
                  <a:schemeClr val="bg1"/>
                </a:solidFill>
              </a:rPr>
              <a:t>accountCreated</a:t>
            </a:r>
            <a:r>
              <a:rPr lang="en-US" dirty="0" smtClean="0">
                <a:solidFill>
                  <a:schemeClr val="bg1"/>
                </a:solidFill>
              </a:rPr>
              <a:t>, 21203}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475730">
            <a:off x="2453905" y="492156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21203, 100}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2475730">
            <a:off x="2982589" y="492110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21203, 100}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475730">
            <a:off x="3523498" y="490934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21203, 100}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475730">
            <a:off x="4039251" y="494507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{withdrawn, 200203, 350}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475730">
            <a:off x="4591684" y="4932861"/>
            <a:ext cx="259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</a:t>
            </a:r>
            <a:r>
              <a:rPr lang="en-US" dirty="0" err="1" smtClean="0">
                <a:solidFill>
                  <a:schemeClr val="bg1"/>
                </a:solidFill>
              </a:rPr>
              <a:t>overdrafted</a:t>
            </a:r>
            <a:r>
              <a:rPr lang="en-US" dirty="0" smtClean="0">
                <a:solidFill>
                  <a:schemeClr val="bg1"/>
                </a:solidFill>
              </a:rPr>
              <a:t>, 200203, 50}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475730">
            <a:off x="5121655" y="4909345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</a:t>
            </a:r>
            <a:r>
              <a:rPr lang="en-US" dirty="0" err="1" smtClean="0">
                <a:solidFill>
                  <a:schemeClr val="bg1"/>
                </a:solidFill>
              </a:rPr>
              <a:t>loanOfferSent</a:t>
            </a:r>
            <a:r>
              <a:rPr lang="en-US" dirty="0" smtClean="0">
                <a:solidFill>
                  <a:schemeClr val="bg1"/>
                </a:solidFill>
              </a:rPr>
              <a:t>, 200203}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475730">
            <a:off x="5653573" y="4932403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{deposited, 200203, 1000}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2475730">
            <a:off x="6223861" y="473205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{moved, 200203, …}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5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/>
      <p:bldP spid="16" grpId="0"/>
      <p:bldP spid="17" grpId="0"/>
      <p:bldP spid="18" grpId="0"/>
      <p:bldP spid="20" grpId="0"/>
      <p:bldP spid="22" grpId="0"/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4648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4146" y="6324601"/>
            <a:ext cx="4151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prstClr val="black"/>
                </a:solidFill>
                <a:hlinkClick r:id="rId2"/>
              </a:rPr>
              <a:t>http://memegenerator.net/Twin-Peaks-Log-Lady</a:t>
            </a:r>
            <a:endParaRPr lang="en-US" sz="1400"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2020" y="440552"/>
            <a:ext cx="7459980" cy="5545629"/>
            <a:chOff x="1371600" y="1533525"/>
            <a:chExt cx="6286500" cy="4191001"/>
          </a:xfrm>
        </p:grpSpPr>
        <p:pic>
          <p:nvPicPr>
            <p:cNvPr id="3078" name="Picture 6" descr="http://images4.fanpop.com/image/photos/17200000/The-Log-Lady-twin-peaks-17264854-660-44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533525"/>
              <a:ext cx="6286500" cy="419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win peaks' log lady - Preserve intent (the perfect log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1609726"/>
              <a:ext cx="4114800" cy="411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957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050" name="Picture 2" descr="Poster_of_Alexander_Crystal_Seer.jpg (450×119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22" y="-1066800"/>
            <a:ext cx="3049278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rizontal Scroll 2"/>
          <p:cNvSpPr/>
          <p:nvPr/>
        </p:nvSpPr>
        <p:spPr>
          <a:xfrm rot="210894">
            <a:off x="553331" y="317802"/>
            <a:ext cx="5099942" cy="1481700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Our </a:t>
            </a:r>
            <a:r>
              <a:rPr lang="en-US" sz="3200" i="1" u="sng" dirty="0" smtClean="0">
                <a:solidFill>
                  <a:schemeClr val="tx1"/>
                </a:solidFill>
                <a:latin typeface="Algerian" panose="04020705040A02060702" pitchFamily="82" charset="0"/>
              </a:rPr>
              <a:t>one</a:t>
            </a:r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chance </a:t>
            </a:r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</a:t>
            </a:r>
          </a:p>
          <a:p>
            <a:pPr lvl="1" fontAlgn="base"/>
            <a:r>
              <a:rPr lang="en-US" sz="32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to get </a:t>
            </a: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it right</a:t>
            </a:r>
          </a:p>
        </p:txBody>
      </p:sp>
      <p:sp>
        <p:nvSpPr>
          <p:cNvPr id="4" name="Multiply 3"/>
          <p:cNvSpPr/>
          <p:nvPr/>
        </p:nvSpPr>
        <p:spPr>
          <a:xfrm rot="299150">
            <a:off x="1199075" y="1002834"/>
            <a:ext cx="664234" cy="534839"/>
          </a:xfrm>
          <a:prstGeom prst="mathMultiply">
            <a:avLst>
              <a:gd name="adj1" fmla="val 8889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361" y="1679288"/>
            <a:ext cx="5486400" cy="347787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Big Design Upfront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YAGNI</a:t>
            </a:r>
            <a:br>
              <a:rPr lang="en-US" sz="4400" dirty="0" smtClean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Just-in-Time</a:t>
            </a:r>
          </a:p>
          <a:p>
            <a:pPr lvl="1" fontAlgn="base"/>
            <a:r>
              <a:rPr lang="en-US" sz="4400" dirty="0" smtClean="0">
                <a:solidFill>
                  <a:prstClr val="white"/>
                </a:solidFill>
              </a:rPr>
              <a:t>Future-proof</a:t>
            </a:r>
            <a:r>
              <a:rPr lang="en-US" sz="4400" dirty="0">
                <a:solidFill>
                  <a:prstClr val="white"/>
                </a:solidFill>
              </a:rPr>
              <a:t/>
            </a:r>
            <a:br>
              <a:rPr lang="en-US" sz="4400" dirty="0">
                <a:solidFill>
                  <a:prstClr val="white"/>
                </a:solidFill>
              </a:rPr>
            </a:br>
            <a:r>
              <a:rPr lang="en-US" sz="4400" dirty="0" smtClean="0">
                <a:solidFill>
                  <a:prstClr val="white"/>
                </a:solidFill>
              </a:rPr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338495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718" y="219833"/>
            <a:ext cx="7379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prstClr val="white"/>
                </a:solidFill>
              </a:rPr>
              <a:t>Monoliths typically aren’t this helpful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542"/>
            <a:ext cx="9144000" cy="4309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826" y="3245403"/>
            <a:ext cx="1450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Active-record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smart-UI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0712" y="393656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Ad-hoc SQL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7099" y="2344400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mission-critical 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24/7 </a:t>
            </a:r>
            <a:r>
              <a:rPr lang="en-US" dirty="0" smtClean="0">
                <a:solidFill>
                  <a:srgbClr val="FFFFFF"/>
                </a:solidFill>
              </a:rPr>
              <a:t>3,000 TPS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145" y="207501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Predictive analytics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5834" y="2794901"/>
            <a:ext cx="1990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MVC &amp; Entity Framework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24377" y="2501398"/>
            <a:ext cx="1590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Monthly batch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616279" y="2090913"/>
            <a:ext cx="679988" cy="2952511"/>
            <a:chOff x="3616279" y="2090913"/>
            <a:chExt cx="679988" cy="2952511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627824" y="2558173"/>
              <a:ext cx="449680" cy="1701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758950" y="2668158"/>
              <a:ext cx="12830" cy="12955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630659" y="2090913"/>
              <a:ext cx="423363" cy="2693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16279" y="3910913"/>
              <a:ext cx="450572" cy="1426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066851" y="4052972"/>
              <a:ext cx="211186" cy="5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061256" y="2565316"/>
              <a:ext cx="216782" cy="500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049102" y="2097432"/>
              <a:ext cx="247165" cy="110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901279" y="4022590"/>
              <a:ext cx="12152" cy="10208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817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Why Erlang?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1209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>
                <a:solidFill>
                  <a:schemeClr val="tx1">
                    <a:lumMod val="85000"/>
                  </a:schemeClr>
                </a:solidFill>
                <a:latin typeface="+mn-lt"/>
              </a:rPr>
              <a:t>&gt; Why Erlang?</a:t>
            </a:r>
            <a:endParaRPr lang="en-US" sz="3200" dirty="0">
              <a:solidFill>
                <a:schemeClr val="tx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135197"/>
            <a:ext cx="7620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Erlang is </a:t>
            </a:r>
            <a:r>
              <a:rPr lang="en-US" sz="4800" b="1" dirty="0"/>
              <a:t>open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proven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and </a:t>
            </a:r>
            <a:r>
              <a:rPr lang="en-US" sz="4800" b="1" dirty="0"/>
              <a:t>cross-platform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 simplifies 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writing </a:t>
            </a:r>
            <a:r>
              <a:rPr lang="en-US" sz="4800" b="1" dirty="0"/>
              <a:t>reliable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concurrent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sz="4800" b="1" dirty="0"/>
              <a:t>distributed</a:t>
            </a:r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 systems.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Its </a:t>
            </a:r>
            <a:r>
              <a:rPr lang="en-US" sz="4800" b="1" dirty="0" smtClean="0"/>
              <a:t>pattern matching </a:t>
            </a:r>
            <a:r>
              <a:rPr lang="en-US" sz="4800" dirty="0" smtClean="0">
                <a:solidFill>
                  <a:schemeClr val="tx1">
                    <a:lumMod val="85000"/>
                  </a:schemeClr>
                </a:solidFill>
              </a:rPr>
              <a:t>is FTW.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5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57525" y="1503257"/>
            <a:ext cx="4589722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" y="1503257"/>
            <a:ext cx="2895600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</a:t>
            </a:r>
            <a:r>
              <a:rPr lang="en-US" dirty="0" err="1" smtClean="0">
                <a:solidFill>
                  <a:prstClr val="white"/>
                </a:solidFill>
              </a:rPr>
              <a:t>dev</a:t>
            </a:r>
            <a:r>
              <a:rPr lang="en-US" dirty="0" smtClean="0">
                <a:solidFill>
                  <a:prstClr val="white"/>
                </a:solidFill>
              </a:rPr>
              <a:t> stack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 </a:t>
            </a:r>
            <a:r>
              <a:rPr lang="en-US" sz="2800" i="1" dirty="0" smtClean="0">
                <a:solidFill>
                  <a:schemeClr val="bg1"/>
                </a:solidFill>
              </a:rPr>
              <a:t>(in-context)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C# / F#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9566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Framework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684" y="405772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684" y="5019783"/>
            <a:ext cx="2286000" cy="1076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OS (Windows)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3711" y="2133600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/ Elixir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2825" y="3095661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OTP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71189" y="5019783"/>
            <a:ext cx="3962399" cy="1076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prstClr val="black"/>
                </a:solidFill>
              </a:rPr>
              <a:t>OS (Windows,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Linux, Mac,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None)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9280" y="4057721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ERTS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49329" y="4562583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VM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+ Kernel</a:t>
            </a:r>
          </a:p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+ STDLIB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7174316" y="3687479"/>
            <a:ext cx="1621022" cy="740484"/>
          </a:xfrm>
          <a:prstGeom prst="accentBorderCallout1">
            <a:avLst>
              <a:gd name="adj1" fmla="val 18750"/>
              <a:gd name="adj2" fmla="val -8333"/>
              <a:gd name="adj3" fmla="val 119407"/>
              <a:gd name="adj4" fmla="val -47236"/>
            </a:avLst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250+ years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9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19" grpId="0" animBg="1"/>
      <p:bldP spid="20" grpId="0" animBg="1"/>
      <p:bldP spid="2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7766" b="7766"/>
          <a:stretch>
            <a:fillRect/>
          </a:stretch>
        </p:blipFill>
        <p:spPr>
          <a:xfrm>
            <a:off x="0" y="787803"/>
            <a:ext cx="9144000" cy="5111157"/>
          </a:xfrm>
        </p:spPr>
      </p:pic>
      <p:sp>
        <p:nvSpPr>
          <p:cNvPr id="7" name="TextBox 6"/>
          <p:cNvSpPr txBox="1"/>
          <p:nvPr/>
        </p:nvSpPr>
        <p:spPr>
          <a:xfrm>
            <a:off x="364525" y="152858"/>
            <a:ext cx="8384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I’ll have one more of these… umm… what am I drinking?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47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816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6324600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File: </a:t>
            </a:r>
            <a:r>
              <a:rPr lang="en-US" dirty="0" err="1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average.erl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85626"/>
            <a:ext cx="7009263" cy="49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86870" y="322729"/>
            <a:ext cx="1255059" cy="394447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57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286870" y="322729"/>
            <a:ext cx="1255059" cy="394447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5106" y="717176"/>
            <a:ext cx="2689412" cy="448236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7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91549" y="1326776"/>
            <a:ext cx="3486939" cy="448236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3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086578" y="1326776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200400" y="688954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830711" y="2619354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16400" y="4843265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569200" y="5814110"/>
            <a:ext cx="191910" cy="4117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784578" y="1998465"/>
            <a:ext cx="5943600" cy="107211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9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12800" y="2009422"/>
            <a:ext cx="1388533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62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156178" y="2020711"/>
            <a:ext cx="2235200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7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436534" y="1998134"/>
            <a:ext cx="474133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825068" y="2664178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2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What and why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CQRS?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82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5825068" y="2664178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4896128" y="1870024"/>
            <a:ext cx="3241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Tekton Pro" pitchFamily="34" charset="0"/>
              </a:rPr>
              <a:t>{</a:t>
            </a:r>
            <a:endParaRPr lang="en-US" sz="2800" b="1" dirty="0">
              <a:solidFill>
                <a:srgbClr val="FFFF00"/>
              </a:solidFill>
              <a:latin typeface="Tekton Pro" pitchFamily="34" charset="0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062133" y="2583190"/>
            <a:ext cx="3241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Tekton Pro" pitchFamily="34" charset="0"/>
              </a:rPr>
              <a:t>}</a:t>
            </a:r>
            <a:endParaRPr lang="en-US" sz="2800" b="1" dirty="0">
              <a:solidFill>
                <a:srgbClr val="FFFF00"/>
              </a:solidFill>
              <a:latin typeface="Tekton Pro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96999" y="1990775"/>
            <a:ext cx="399129" cy="402469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105664" y="2368700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3228622"/>
            <a:ext cx="8139288" cy="2099734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3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3228622"/>
            <a:ext cx="8139288" cy="2099734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419886" y="3939822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4289776"/>
            <a:ext cx="8060266" cy="99342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77334" y="3307644"/>
            <a:ext cx="8060266" cy="98213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419886" y="3939822"/>
            <a:ext cx="237065" cy="36124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4289776"/>
            <a:ext cx="8060266" cy="99342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77334" y="3307644"/>
            <a:ext cx="8060266" cy="98213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269067" y="3307644"/>
            <a:ext cx="5080000" cy="361246"/>
          </a:xfrm>
          <a:prstGeom prst="round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Line Callout 1 4"/>
          <p:cNvSpPr/>
          <p:nvPr/>
        </p:nvSpPr>
        <p:spPr bwMode="auto">
          <a:xfrm>
            <a:off x="6795911" y="2246490"/>
            <a:ext cx="1851378" cy="612648"/>
          </a:xfrm>
          <a:prstGeom prst="borderCallout1">
            <a:avLst>
              <a:gd name="adj1" fmla="val 48232"/>
              <a:gd name="adj2" fmla="val -926"/>
              <a:gd name="adj3" fmla="val 175150"/>
              <a:gd name="adj4" fmla="val -88092"/>
            </a:avLst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 dirty="0" smtClean="0">
                <a:latin typeface="Tekton Pro" pitchFamily="34" charset="0"/>
              </a:rPr>
              <a:t>[</a:t>
            </a:r>
            <a:r>
              <a:rPr lang="en-US" sz="2000" dirty="0" smtClean="0">
                <a:latin typeface="Tekton Pro" pitchFamily="34" charset="0"/>
              </a:rPr>
              <a:t>5,10,15]</a:t>
            </a:r>
            <a:r>
              <a:rPr lang="en-US" sz="2000" dirty="0" smtClean="0">
                <a:latin typeface="Tekton Pro" pitchFamily="34" charset="0"/>
              </a:rPr>
              <a:t>, 0, 0</a:t>
            </a:r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7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88534" y="3951110"/>
            <a:ext cx="7349066" cy="349957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 flipV="1">
            <a:off x="1174044" y="3612444"/>
            <a:ext cx="214490" cy="451556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5869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60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77334" y="4289776"/>
            <a:ext cx="8060266" cy="993423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77334" y="3307644"/>
            <a:ext cx="8060266" cy="982135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291644" y="4286727"/>
            <a:ext cx="3691467" cy="361246"/>
          </a:xfrm>
          <a:prstGeom prst="round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Line Callout 1 4"/>
          <p:cNvSpPr/>
          <p:nvPr/>
        </p:nvSpPr>
        <p:spPr bwMode="auto">
          <a:xfrm>
            <a:off x="6795911" y="2246490"/>
            <a:ext cx="1851378" cy="612648"/>
          </a:xfrm>
          <a:prstGeom prst="borderCallout1">
            <a:avLst>
              <a:gd name="adj1" fmla="val 48232"/>
              <a:gd name="adj2" fmla="val -926"/>
              <a:gd name="adj3" fmla="val 329932"/>
              <a:gd name="adj4" fmla="val -127726"/>
            </a:avLst>
          </a:prstGeom>
          <a:solidFill>
            <a:schemeClr val="bg1"/>
          </a:solidFill>
          <a:ln w="38100" algn="ctr">
            <a:solidFill>
              <a:schemeClr val="bg1"/>
            </a:solidFill>
            <a:miter lim="800000"/>
            <a:headE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r>
              <a:rPr lang="en-US" sz="2000" dirty="0" smtClean="0">
                <a:latin typeface="Tekton Pro" pitchFamily="34" charset="0"/>
              </a:rPr>
              <a:t>[], </a:t>
            </a:r>
            <a:r>
              <a:rPr lang="en-US" sz="2000" dirty="0" smtClean="0">
                <a:latin typeface="Tekton Pro" pitchFamily="34" charset="0"/>
              </a:rPr>
              <a:t>3</a:t>
            </a:r>
            <a:r>
              <a:rPr lang="en-US" sz="2000" dirty="0" smtClean="0">
                <a:latin typeface="Tekton Pro" pitchFamily="34" charset="0"/>
              </a:rPr>
              <a:t>,30</a:t>
            </a:r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84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88534" y="4907385"/>
            <a:ext cx="3047999" cy="330659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88534" y="2689119"/>
            <a:ext cx="4651022" cy="302437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8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89"/>
            <a:ext cx="9144000" cy="64154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286934" y="5855652"/>
            <a:ext cx="1523999" cy="341948"/>
          </a:xfrm>
          <a:prstGeom prst="rect">
            <a:avLst/>
          </a:prstGeom>
          <a:noFill/>
          <a:ln w="31750" algn="ctr">
            <a:solidFill>
              <a:srgbClr val="FFFF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2000" dirty="0"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9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45848" y="0"/>
            <a:ext cx="6698152" cy="58674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 smtClean="0">
                <a:solidFill>
                  <a:srgbClr val="FFFF00"/>
                </a:solidFill>
              </a:rPr>
              <a:t>C</a:t>
            </a:r>
            <a:r>
              <a:rPr lang="en-US" sz="6600" dirty="0" smtClean="0">
                <a:solidFill>
                  <a:schemeClr val="bg1"/>
                </a:solidFill>
              </a:rPr>
              <a:t>ommand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rgbClr val="FFFF00"/>
                </a:solidFill>
              </a:rPr>
              <a:t>Q</a:t>
            </a:r>
            <a:r>
              <a:rPr lang="en-US" sz="6600" dirty="0" smtClean="0">
                <a:solidFill>
                  <a:schemeClr val="bg1"/>
                </a:solidFill>
              </a:rPr>
              <a:t>uery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rgbClr val="FFFF00"/>
                </a:solidFill>
              </a:rPr>
              <a:t>R</a:t>
            </a:r>
            <a:r>
              <a:rPr lang="en-US" sz="6600" dirty="0" smtClean="0">
                <a:solidFill>
                  <a:schemeClr val="bg1"/>
                </a:solidFill>
              </a:rPr>
              <a:t>esponsibility </a:t>
            </a:r>
            <a:r>
              <a:rPr lang="en-US" sz="6600" b="1" dirty="0" smtClean="0">
                <a:solidFill>
                  <a:srgbClr val="FFFF00"/>
                </a:solidFill>
              </a:rPr>
              <a:t>S</a:t>
            </a:r>
            <a:r>
              <a:rPr lang="en-US" sz="6600" dirty="0" smtClean="0">
                <a:solidFill>
                  <a:schemeClr val="bg1"/>
                </a:solidFill>
              </a:rPr>
              <a:t>egregation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7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1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the </a:t>
            </a:r>
            <a:r>
              <a:rPr lang="en-US" sz="4400" b="1" dirty="0" smtClean="0">
                <a:solidFill>
                  <a:srgbClr val="FFFFFF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The </a:t>
            </a:r>
            <a:r>
              <a:rPr lang="en-US" sz="4400" b="1" dirty="0" smtClean="0">
                <a:solidFill>
                  <a:srgbClr val="FFFFFF"/>
                </a:solidFill>
              </a:rPr>
              <a:t>message passing time</a:t>
            </a:r>
            <a:r>
              <a:rPr lang="en-US" sz="4400" dirty="0" smtClean="0">
                <a:solidFill>
                  <a:srgbClr val="FFFFFF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and the </a:t>
            </a:r>
            <a:r>
              <a:rPr lang="en-US" sz="4400" b="1" dirty="0" smtClean="0">
                <a:solidFill>
                  <a:srgbClr val="FFFFFF"/>
                </a:solidFill>
              </a:rPr>
              <a:t>time to create a process</a:t>
            </a:r>
            <a:r>
              <a:rPr lang="en-US" sz="4400" dirty="0" smtClean="0">
                <a:solidFill>
                  <a:srgbClr val="FFFFFF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–Mike Williams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2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1" y="1032056"/>
            <a:ext cx="8423137" cy="4026641"/>
            <a:chOff x="475326" y="838200"/>
            <a:chExt cx="8079082" cy="3871770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079082" cy="1966770"/>
              <a:chOff x="463301" y="228598"/>
              <a:chExt cx="2719373" cy="56078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079081" cy="1966770"/>
              <a:chOff x="463301" y="228598"/>
              <a:chExt cx="2719373" cy="56078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54499" cy="560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51" y="76201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Java 6 or 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Thread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50" y="5029201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1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4834" y="55626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5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46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near zero context switching cost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15312" y="2316375"/>
            <a:ext cx="3396698" cy="2192097"/>
            <a:chOff x="4791534" y="2296671"/>
            <a:chExt cx="2798113" cy="2027481"/>
          </a:xfrm>
        </p:grpSpPr>
        <p:sp>
          <p:nvSpPr>
            <p:cNvPr id="9" name="Flowchart: Process 8"/>
            <p:cNvSpPr/>
            <p:nvPr/>
          </p:nvSpPr>
          <p:spPr>
            <a:xfrm>
              <a:off x="5449405" y="2296671"/>
              <a:ext cx="2140242" cy="2027481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1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1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1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1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4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 flipV="1">
              <a:off x="4791534" y="3308071"/>
              <a:ext cx="657871" cy="234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7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5" y="1754037"/>
            <a:ext cx="150707" cy="6081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9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3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7"/>
            <a:ext cx="560392" cy="37516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9" y="1491076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8" y="1491076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1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supervision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9" y="2362616"/>
            <a:ext cx="180795" cy="747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7" y="1551150"/>
            <a:ext cx="180795" cy="898919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8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5802" y="1219200"/>
            <a:ext cx="7617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s</a:t>
            </a:r>
            <a:r>
              <a:rPr lang="en-US" sz="1050" dirty="0" smtClean="0">
                <a:solidFill>
                  <a:prstClr val="white"/>
                </a:solidFill>
              </a:rPr>
              <a:t>upervisor</a:t>
            </a:r>
            <a:endParaRPr lang="en-US" sz="105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4643" y="1230169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/>
                </a:solidFill>
              </a:rPr>
              <a:t>worker</a:t>
            </a:r>
            <a:endParaRPr 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Why -&gt; elsewhere concurrency is painful</a:t>
            </a:r>
            <a:endParaRPr lang="en-US" sz="2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3189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90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91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91" y="2362202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7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Concurrency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 smtClean="0">
                <a:solidFill>
                  <a:srgbClr val="FFFFFF"/>
                </a:solidFill>
              </a:rPr>
              <a:t>Parallelism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0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 txBox="1">
            <a:spLocks/>
          </p:cNvSpPr>
          <p:nvPr/>
        </p:nvSpPr>
        <p:spPr>
          <a:xfrm>
            <a:off x="3753369" y="1984329"/>
            <a:ext cx="1637262" cy="1731886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0" dirty="0" smtClean="0">
                <a:solidFill>
                  <a:srgbClr val="FFFFFF"/>
                </a:solidFill>
              </a:rPr>
              <a:t>≠</a:t>
            </a:r>
            <a:endParaRPr lang="en-US" sz="12000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1284789" y="2585014"/>
            <a:ext cx="24685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 dirty="0" smtClean="0">
                <a:solidFill>
                  <a:srgbClr val="FFFFFF"/>
                </a:solidFill>
              </a:rPr>
              <a:t>Concurrency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5390631" y="2585014"/>
            <a:ext cx="253078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 dirty="0" smtClean="0">
                <a:solidFill>
                  <a:srgbClr val="FFFFFF"/>
                </a:solidFill>
              </a:rPr>
              <a:t>Parallelism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627453" y="3625615"/>
            <a:ext cx="1332516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structure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6058373" y="3613856"/>
            <a:ext cx="1411564" cy="4616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execution</a:t>
            </a:r>
          </a:p>
        </p:txBody>
      </p:sp>
      <p:cxnSp>
        <p:nvCxnSpPr>
          <p:cNvPr id="22" name="Straight Connector 21"/>
          <p:cNvCxnSpPr>
            <a:stCxn id="19" idx="3"/>
          </p:cNvCxnSpPr>
          <p:nvPr/>
        </p:nvCxnSpPr>
        <p:spPr bwMode="auto">
          <a:xfrm>
            <a:off x="2959969" y="3856448"/>
            <a:ext cx="555936" cy="682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/>
          <p:cNvCxnSpPr/>
          <p:nvPr/>
        </p:nvCxnSpPr>
        <p:spPr bwMode="auto">
          <a:xfrm flipV="1">
            <a:off x="5679540" y="3865607"/>
            <a:ext cx="378833" cy="63780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 23"/>
          <p:cNvGrpSpPr/>
          <p:nvPr/>
        </p:nvGrpSpPr>
        <p:grpSpPr>
          <a:xfrm>
            <a:off x="1552174" y="1430059"/>
            <a:ext cx="6032305" cy="692177"/>
            <a:chOff x="1315119" y="1465931"/>
            <a:chExt cx="6032305" cy="692177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1628385" y="1916061"/>
              <a:ext cx="5563336" cy="0"/>
            </a:xfrm>
            <a:prstGeom prst="line">
              <a:avLst/>
            </a:prstGeom>
            <a:gradFill rotWithShape="1">
              <a:gsLst>
                <a:gs pos="0">
                  <a:srgbClr val="A4D289"/>
                </a:gs>
                <a:gs pos="100000">
                  <a:schemeClr val="bg1"/>
                </a:gs>
              </a:gsLst>
              <a:lin ang="5400000" scaled="1"/>
            </a:gra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Oval 25"/>
            <p:cNvSpPr/>
            <p:nvPr/>
          </p:nvSpPr>
          <p:spPr bwMode="auto">
            <a:xfrm>
              <a:off x="1315119" y="1674014"/>
              <a:ext cx="692382" cy="484094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19</a:t>
              </a:r>
              <a:r>
                <a:rPr lang="en-US" sz="1600" b="1" dirty="0" smtClean="0">
                  <a:solidFill>
                    <a:schemeClr val="tx1"/>
                  </a:solidFill>
                </a:rPr>
                <a:t>86</a:t>
              </a:r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6709423" y="1666345"/>
              <a:ext cx="638001" cy="484094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20</a:t>
              </a:r>
              <a:r>
                <a:rPr lang="en-US" sz="1600" b="1" dirty="0" smtClean="0">
                  <a:solidFill>
                    <a:schemeClr val="tx1"/>
                  </a:solidFill>
                </a:rPr>
                <a:t>06</a:t>
              </a:r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87911" y="1465931"/>
              <a:ext cx="7411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Why?</a:t>
              </a:r>
              <a:endParaRPr lang="en-US" sz="3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192724" y="4496740"/>
            <a:ext cx="279580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lots of things at once</a:t>
            </a:r>
          </a:p>
        </p:txBody>
      </p:sp>
    </p:spTree>
    <p:extLst>
      <p:ext uri="{BB962C8B-B14F-4D97-AF65-F5344CB8AC3E}">
        <p14:creationId xmlns:p14="http://schemas.microsoft.com/office/powerpoint/2010/main" val="163547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Concurrency-Oriented Programming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223285" y="2785100"/>
            <a:ext cx="2250820" cy="268860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920716" y="2795842"/>
            <a:ext cx="3110745" cy="268860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72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err="1" smtClean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17921" y="2785100"/>
            <a:ext cx="2105494" cy="26886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err="1" smtClean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71467" y="3261938"/>
            <a:ext cx="1790040" cy="1679002"/>
            <a:chOff x="4044914" y="2161794"/>
            <a:chExt cx="2706624" cy="2628898"/>
          </a:xfrm>
        </p:grpSpPr>
        <p:sp>
          <p:nvSpPr>
            <p:cNvPr id="7" name="Oval 6"/>
            <p:cNvSpPr/>
            <p:nvPr/>
          </p:nvSpPr>
          <p:spPr bwMode="auto">
            <a:xfrm>
              <a:off x="4044914" y="2161794"/>
              <a:ext cx="2706624" cy="262889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731888" y="2900932"/>
              <a:ext cx="326700" cy="236982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6" idx="0"/>
              <a:endCxn id="17" idx="2"/>
            </p:cNvCxnSpPr>
            <p:nvPr/>
          </p:nvCxnSpPr>
          <p:spPr>
            <a:xfrm flipV="1">
              <a:off x="4490298" y="2887976"/>
              <a:ext cx="414528" cy="394719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417796" y="3570724"/>
              <a:ext cx="444575" cy="48596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2" idx="3"/>
            </p:cNvCxnSpPr>
            <p:nvPr/>
          </p:nvCxnSpPr>
          <p:spPr>
            <a:xfrm>
              <a:off x="5414030" y="3549393"/>
              <a:ext cx="452346" cy="326897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7" idx="3"/>
              <a:endCxn id="22" idx="0"/>
            </p:cNvCxnSpPr>
            <p:nvPr/>
          </p:nvCxnSpPr>
          <p:spPr>
            <a:xfrm>
              <a:off x="5020650" y="2694429"/>
              <a:ext cx="277556" cy="66141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0" idx="2"/>
              <a:endCxn id="19" idx="3"/>
            </p:cNvCxnSpPr>
            <p:nvPr/>
          </p:nvCxnSpPr>
          <p:spPr>
            <a:xfrm flipH="1">
              <a:off x="5514050" y="4105652"/>
              <a:ext cx="482336" cy="266700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3" idx="0"/>
              <a:endCxn id="16" idx="3"/>
            </p:cNvCxnSpPr>
            <p:nvPr/>
          </p:nvCxnSpPr>
          <p:spPr>
            <a:xfrm flipH="1" flipV="1">
              <a:off x="4606122" y="3476243"/>
              <a:ext cx="414528" cy="44805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8" idx="1"/>
            </p:cNvCxnSpPr>
            <p:nvPr/>
          </p:nvCxnSpPr>
          <p:spPr>
            <a:xfrm>
              <a:off x="5034027" y="2689285"/>
              <a:ext cx="562507" cy="18100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374474" y="3282695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89002" y="2500881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96534" y="2513837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82402" y="4178804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80562" y="3718557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69538" y="3094480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82382" y="3355845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904826" y="3924299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15757" y="3351513"/>
            <a:ext cx="2537252" cy="1604287"/>
            <a:chOff x="2705811" y="2327146"/>
            <a:chExt cx="4359077" cy="2646426"/>
          </a:xfrm>
        </p:grpSpPr>
        <p:sp>
          <p:nvSpPr>
            <p:cNvPr id="25" name="Rectangle 24"/>
            <p:cNvSpPr/>
            <p:nvPr/>
          </p:nvSpPr>
          <p:spPr>
            <a:xfrm>
              <a:off x="2705811" y="2327146"/>
              <a:ext cx="517787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06996" y="3659123"/>
              <a:ext cx="517787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2705811" y="3628074"/>
              <a:ext cx="1652453" cy="2468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 bwMode="auto">
            <a:xfrm>
              <a:off x="4358264" y="2344674"/>
              <a:ext cx="2706624" cy="262889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6045238" y="3083812"/>
              <a:ext cx="326700" cy="236982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7" idx="0"/>
              <a:endCxn id="38" idx="2"/>
            </p:cNvCxnSpPr>
            <p:nvPr/>
          </p:nvCxnSpPr>
          <p:spPr>
            <a:xfrm flipV="1">
              <a:off x="4803648" y="3070856"/>
              <a:ext cx="414528" cy="394719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731146" y="3753604"/>
              <a:ext cx="444575" cy="48596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3" idx="3"/>
            </p:cNvCxnSpPr>
            <p:nvPr/>
          </p:nvCxnSpPr>
          <p:spPr>
            <a:xfrm>
              <a:off x="5727380" y="3732273"/>
              <a:ext cx="452346" cy="326897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38" idx="3"/>
              <a:endCxn id="43" idx="0"/>
            </p:cNvCxnSpPr>
            <p:nvPr/>
          </p:nvCxnSpPr>
          <p:spPr>
            <a:xfrm>
              <a:off x="5334000" y="2877309"/>
              <a:ext cx="277556" cy="66141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1" idx="2"/>
              <a:endCxn id="40" idx="3"/>
            </p:cNvCxnSpPr>
            <p:nvPr/>
          </p:nvCxnSpPr>
          <p:spPr>
            <a:xfrm flipH="1">
              <a:off x="5827400" y="4288532"/>
              <a:ext cx="482336" cy="266700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4" idx="0"/>
              <a:endCxn id="37" idx="3"/>
            </p:cNvCxnSpPr>
            <p:nvPr/>
          </p:nvCxnSpPr>
          <p:spPr>
            <a:xfrm flipH="1" flipV="1">
              <a:off x="4919472" y="3659123"/>
              <a:ext cx="414528" cy="448056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9" idx="1"/>
            </p:cNvCxnSpPr>
            <p:nvPr/>
          </p:nvCxnSpPr>
          <p:spPr>
            <a:xfrm>
              <a:off x="5347377" y="2872165"/>
              <a:ext cx="562507" cy="18100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4687824" y="3465575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02352" y="2683761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09884" y="2696717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595752" y="4361684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93912" y="3901437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382888" y="3277360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495732" y="3538725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218176" y="4107179"/>
              <a:ext cx="231648" cy="387095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05357" y="3194457"/>
            <a:ext cx="1328634" cy="1735240"/>
            <a:chOff x="3597012" y="2191512"/>
            <a:chExt cx="2267340" cy="2635564"/>
          </a:xfrm>
        </p:grpSpPr>
        <p:sp>
          <p:nvSpPr>
            <p:cNvPr id="46" name="Rectangle 45"/>
            <p:cNvSpPr/>
            <p:nvPr/>
          </p:nvSpPr>
          <p:spPr>
            <a:xfrm>
              <a:off x="3597012" y="2191512"/>
              <a:ext cx="517787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597012" y="3537203"/>
              <a:ext cx="517787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4114799" y="3495293"/>
              <a:ext cx="1133481" cy="13329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5248280" y="3543868"/>
              <a:ext cx="311272" cy="128320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400680" y="3696268"/>
              <a:ext cx="311272" cy="973268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553080" y="3848668"/>
              <a:ext cx="311272" cy="601412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1060789" y="1844429"/>
            <a:ext cx="121975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Imperative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89423" y="1844429"/>
            <a:ext cx="127470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Declarative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617921" y="2397941"/>
            <a:ext cx="7856184" cy="1034"/>
          </a:xfrm>
          <a:prstGeom prst="straightConnector1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25400" cap="flat" cmpd="sng" algn="ctr">
            <a:solidFill>
              <a:srgbClr val="FFFFFF"/>
            </a:solidFill>
            <a:prstDash val="solid"/>
            <a:round/>
            <a:headEnd type="triangl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705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4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8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519738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9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1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6" y="945698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7" y="1143001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0" y="1447802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2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51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5"/>
            <a:ext cx="126362" cy="20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8" y="108907"/>
            <a:ext cx="45719" cy="7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2" y="199773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4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73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CQRS is </a:t>
            </a:r>
            <a:r>
              <a:rPr lang="en-US" sz="8800" dirty="0" smtClean="0">
                <a:solidFill>
                  <a:schemeClr val="bg1"/>
                </a:solidFill>
              </a:rPr>
              <a:t/>
            </a:r>
            <a:br>
              <a:rPr lang="en-US" sz="88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an architectural </a:t>
            </a:r>
            <a:br>
              <a:rPr lang="en-US" sz="6600" dirty="0" smtClean="0">
                <a:solidFill>
                  <a:schemeClr val="bg1"/>
                </a:solidFill>
              </a:rPr>
            </a:br>
            <a:r>
              <a:rPr lang="en-US" sz="6600" dirty="0" smtClean="0">
                <a:solidFill>
                  <a:schemeClr val="bg1"/>
                </a:solidFill>
              </a:rPr>
              <a:t>pattern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90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8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519738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9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1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6" y="945698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7" y="1143001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0" y="1447802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2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51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5"/>
            <a:ext cx="126362" cy="20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8" y="108907"/>
            <a:ext cx="45719" cy="7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2" y="199773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4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469365" y="4468135"/>
            <a:ext cx="2657507" cy="2716156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091596" y="2845039"/>
            <a:ext cx="1198940" cy="1681888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808392" y="576155"/>
            <a:ext cx="987746" cy="1540330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55724" y="2128243"/>
            <a:ext cx="552668" cy="752529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62743" y="5773302"/>
            <a:ext cx="2596008" cy="369332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b="1" dirty="0" smtClean="0">
                <a:solidFill>
                  <a:schemeClr val="bg1"/>
                </a:solidFill>
                <a:latin typeface="Consolas"/>
                <a:cs typeface="Consolas"/>
              </a:rPr>
              <a:t>(node2)</a:t>
            </a:r>
            <a:endParaRPr lang="en-US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26110" y="3773942"/>
            <a:ext cx="2060154" cy="307777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14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1400" b="1" dirty="0" smtClean="0">
                <a:solidFill>
                  <a:schemeClr val="bg1"/>
                </a:solidFill>
                <a:latin typeface="Consolas"/>
                <a:cs typeface="Consolas"/>
              </a:rPr>
              <a:t>(node3)</a:t>
            </a:r>
            <a:endParaRPr lang="en-US" sz="14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77341" y="2457018"/>
            <a:ext cx="1792227" cy="276999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12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1200" b="1" dirty="0" smtClean="0">
                <a:solidFill>
                  <a:schemeClr val="bg1"/>
                </a:solidFill>
                <a:latin typeface="Consolas"/>
                <a:cs typeface="Consolas"/>
              </a:rPr>
              <a:t>(node4)</a:t>
            </a:r>
            <a:endParaRPr lang="en-US" sz="12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77918" y="1727549"/>
            <a:ext cx="1524301" cy="246221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10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1000" b="1" dirty="0" smtClean="0">
                <a:solidFill>
                  <a:schemeClr val="bg1"/>
                </a:solidFill>
                <a:latin typeface="Consolas"/>
                <a:cs typeface="Consolas"/>
              </a:rPr>
              <a:t>(node5)</a:t>
            </a:r>
            <a:endParaRPr lang="en-US" sz="10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65594" y="1409620"/>
            <a:ext cx="1489047" cy="246221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10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1000" b="1" dirty="0" smtClean="0">
                <a:solidFill>
                  <a:schemeClr val="bg1"/>
                </a:solidFill>
                <a:latin typeface="Consolas"/>
                <a:cs typeface="Consolas"/>
              </a:rPr>
              <a:t>(</a:t>
            </a:r>
            <a:r>
              <a:rPr lang="en-US" sz="900" b="1" dirty="0" smtClean="0">
                <a:solidFill>
                  <a:schemeClr val="bg1"/>
                </a:solidFill>
                <a:latin typeface="Consolas"/>
                <a:cs typeface="Consolas"/>
              </a:rPr>
              <a:t>node6</a:t>
            </a:r>
            <a:r>
              <a:rPr lang="en-US" sz="1000" b="1" dirty="0" smtClean="0">
                <a:solidFill>
                  <a:schemeClr val="bg1"/>
                </a:solidFill>
                <a:latin typeface="Consolas"/>
                <a:cs typeface="Consolas"/>
              </a:rPr>
              <a:t>)</a:t>
            </a:r>
            <a:endParaRPr lang="en-US" sz="10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07940" y="1126965"/>
            <a:ext cx="1256374" cy="215444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8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800" b="1" dirty="0" smtClean="0">
                <a:solidFill>
                  <a:schemeClr val="bg1"/>
                </a:solidFill>
                <a:latin typeface="Consolas"/>
                <a:cs typeface="Consolas"/>
              </a:rPr>
              <a:t>(node7)</a:t>
            </a:r>
            <a:endParaRPr lang="en-US" sz="8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41412" y="880041"/>
            <a:ext cx="1122410" cy="200055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7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700" b="1" dirty="0" smtClean="0">
                <a:solidFill>
                  <a:schemeClr val="bg1"/>
                </a:solidFill>
                <a:latin typeface="Consolas"/>
                <a:cs typeface="Consolas"/>
              </a:rPr>
              <a:t>(node8)</a:t>
            </a:r>
            <a:endParaRPr lang="en-US" sz="7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35484" y="680148"/>
            <a:ext cx="988447" cy="184666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6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600" b="1" dirty="0" smtClean="0">
                <a:solidFill>
                  <a:schemeClr val="bg1"/>
                </a:solidFill>
                <a:latin typeface="Consolas"/>
                <a:cs typeface="Consolas"/>
              </a:rPr>
              <a:t>(node9)</a:t>
            </a:r>
            <a:endParaRPr lang="en-US" sz="6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06037" y="527290"/>
            <a:ext cx="889737" cy="169277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00" b="1" dirty="0" err="1">
                <a:solidFill>
                  <a:schemeClr val="bg1"/>
                </a:solidFill>
                <a:latin typeface="Consolas"/>
                <a:cs typeface="Consolas"/>
              </a:rPr>
              <a:t>n</a:t>
            </a:r>
            <a:r>
              <a:rPr lang="en-US" sz="500" b="1" dirty="0" err="1" smtClean="0">
                <a:solidFill>
                  <a:schemeClr val="bg1"/>
                </a:solidFill>
                <a:latin typeface="Consolas"/>
                <a:cs typeface="Consolas"/>
              </a:rPr>
              <a:t>et_adm:ping</a:t>
            </a:r>
            <a:r>
              <a:rPr lang="en-US" sz="500" b="1" dirty="0" smtClean="0">
                <a:solidFill>
                  <a:schemeClr val="bg1"/>
                </a:solidFill>
                <a:latin typeface="Consolas"/>
                <a:cs typeface="Consolas"/>
              </a:rPr>
              <a:t>(node10)</a:t>
            </a:r>
            <a:endParaRPr lang="en-US" sz="5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8165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1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OTP</a:t>
            </a:r>
            <a:endParaRPr lang="en-US" sz="4800" dirty="0" smtClean="0">
              <a:solidFill>
                <a:prstClr val="white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26181077"/>
              </p:ext>
            </p:extLst>
          </p:nvPr>
        </p:nvGraphicFramePr>
        <p:xfrm>
          <a:off x="1244431" y="1569528"/>
          <a:ext cx="6645516" cy="4190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008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74" y="2667000"/>
            <a:ext cx="558800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71781" y="228601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Nines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Uptime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Annual Downtime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99.9999999%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30 milliseconds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8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99.9999990%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300 milliseconds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99.9999900%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 </a:t>
                      </a:r>
                      <a:r>
                        <a:rPr lang="en-US" sz="1500" u="none" strike="noStrike" dirty="0" smtClean="0">
                          <a:effectLst/>
                        </a:rPr>
                        <a:t>seconds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6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99.9999000%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32 seconds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99.9990000%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5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99.9900000%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53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99.9000000%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8 hours, 46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99.0000000%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 3 days, 15 hours, 36 minutes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1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5"/>
            <a:ext cx="58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9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Hot code loading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Supervisor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</a:rPr>
                  <a:t>Worker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simple distribution, safe concurrency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No masters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Why -&gt; reliability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15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90" y="2845498"/>
            <a:ext cx="56136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[insert awe-inspiring demo here]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283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6096000"/>
            <a:ext cx="8839200" cy="68580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&gt; Why CQRS?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0" y="304801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fontAlgn="base"/>
            <a:r>
              <a:rPr lang="en-US" sz="4800" dirty="0" smtClean="0">
                <a:solidFill>
                  <a:prstClr val="white"/>
                </a:solidFill>
              </a:rPr>
              <a:t>Dovetailing</a:t>
            </a:r>
            <a:endParaRPr lang="en-US" sz="4800" dirty="0" smtClean="0">
              <a:solidFill>
                <a:prstClr val="white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84443336"/>
              </p:ext>
            </p:extLst>
          </p:nvPr>
        </p:nvGraphicFramePr>
        <p:xfrm>
          <a:off x="1244431" y="1569528"/>
          <a:ext cx="6645516" cy="4190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700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2209800"/>
            <a:ext cx="9144000" cy="464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to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 descr="File:Erlang 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80" y="5421960"/>
            <a:ext cx="1127779" cy="109735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2" descr="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381" y="2397552"/>
            <a:ext cx="803794" cy="80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mazon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81" y="2564172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-Mobile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9" y="4313597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534" y="3686860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RabbitMQ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139" y="4385786"/>
            <a:ext cx="1905000" cy="50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GitHub.sv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252" y="3438208"/>
            <a:ext cx="1333500" cy="590551"/>
          </a:xfrm>
          <a:prstGeom prst="rect">
            <a:avLst/>
          </a:prstGeom>
          <a:noFill/>
        </p:spPr>
      </p:pic>
      <p:pic>
        <p:nvPicPr>
          <p:cNvPr id="13" name="Picture 20" descr="Riak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2421071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Ericsson logo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314" y="3378069"/>
            <a:ext cx="1905000" cy="4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OJ\Desktop\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97" y="4342630"/>
            <a:ext cx="1905000" cy="571500"/>
          </a:xfrm>
          <a:prstGeom prst="rect">
            <a:avLst/>
          </a:prstGeom>
          <a:noFill/>
        </p:spPr>
      </p:pic>
      <p:pic>
        <p:nvPicPr>
          <p:cNvPr id="16" name="Picture 12" descr="C:\Users\OJ\Desktop\motorola-logo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160847"/>
            <a:ext cx="1371600" cy="978408"/>
          </a:xfrm>
          <a:prstGeom prst="rect">
            <a:avLst/>
          </a:prstGeom>
          <a:noFill/>
          <a:extLst/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27" y="5174504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8" name="Picture 15" descr="C:\Users\OJ\Desktop\imgres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99" y="4937338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9" name="Picture 2" descr="C:\Users\bryanhunter\Desktop\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3" y="3234389"/>
            <a:ext cx="2047875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" y="269526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</a:rPr>
              <a:t>When you reach for </a:t>
            </a:r>
            <a:r>
              <a:rPr lang="en-US" sz="3200" dirty="0" smtClean="0">
                <a:solidFill>
                  <a:prstClr val="white"/>
                </a:solidFill>
              </a:rPr>
              <a:t>CQRS</a:t>
            </a:r>
            <a:endParaRPr lang="en-US" sz="3200" dirty="0" smtClean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29198" y="5666489"/>
            <a:ext cx="8218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…to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6188" y="2447388"/>
            <a:ext cx="2423001" cy="7038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62920" y="5666031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?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774671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are you solving problems</a:t>
            </a:r>
            <a:endParaRPr lang="en-US" sz="3200" dirty="0" smtClean="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1338610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prstClr val="white"/>
                </a:solidFill>
              </a:rPr>
              <a:t>that led these companies…</a:t>
            </a:r>
            <a:endParaRPr lang="en-US" sz="32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8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2" grpId="0"/>
      <p:bldP spid="23" grpId="0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gregfyoung.files.wordpress.com/2012/02/dsc_0294.jpg?w=300&amp;h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363" y="2743197"/>
            <a:ext cx="1571412" cy="234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watch some videos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" y="541123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http://subscriptions.viddler.com/GregYoung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91" y="1751223"/>
            <a:ext cx="5372291" cy="3338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Donut 6"/>
          <p:cNvSpPr/>
          <p:nvPr/>
        </p:nvSpPr>
        <p:spPr>
          <a:xfrm>
            <a:off x="1524701" y="515573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6018443" y="517484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6986295" y="5174847"/>
            <a:ext cx="856735" cy="815546"/>
          </a:xfrm>
          <a:prstGeom prst="donu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0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“Learn Y</a:t>
            </a:r>
            <a:r>
              <a:rPr lang="en-US" sz="3200" b="1" dirty="0" smtClean="0">
                <a:solidFill>
                  <a:prstClr val="white"/>
                </a:solidFill>
              </a:rPr>
              <a:t>ou Some </a:t>
            </a:r>
            <a:r>
              <a:rPr lang="en-US" sz="3200" b="1" dirty="0">
                <a:solidFill>
                  <a:prstClr val="white"/>
                </a:solidFill>
              </a:rPr>
              <a:t>Erlang for Great </a:t>
            </a:r>
            <a:r>
              <a:rPr lang="en-US" sz="3200" b="1" dirty="0" smtClean="0">
                <a:solidFill>
                  <a:prstClr val="white"/>
                </a:solidFill>
              </a:rPr>
              <a:t>Good!” </a:t>
            </a:r>
            <a:br>
              <a:rPr lang="en-US" sz="3200" b="1" dirty="0" smtClean="0">
                <a:solidFill>
                  <a:prstClr val="white"/>
                </a:solidFill>
              </a:rPr>
            </a:br>
            <a:r>
              <a:rPr lang="en-US" sz="2800" dirty="0" smtClean="0">
                <a:solidFill>
                  <a:prstClr val="white"/>
                </a:solidFill>
              </a:rPr>
              <a:t>http</a:t>
            </a:r>
            <a:r>
              <a:rPr lang="en-US" sz="2800" dirty="0">
                <a:solidFill>
                  <a:prstClr val="white"/>
                </a:solidFill>
              </a:rPr>
              <a:t>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read this excellent and free online book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read some books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32" y="1885950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Callout 1"/>
          <p:cNvSpPr/>
          <p:nvPr/>
        </p:nvSpPr>
        <p:spPr>
          <a:xfrm>
            <a:off x="454820" y="766763"/>
            <a:ext cx="2631280" cy="914400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here</a:t>
            </a:r>
            <a:endParaRPr lang="en-US" sz="24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Cover Image For Programming Erlang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20" y="1838325"/>
            <a:ext cx="2631280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98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390" y="245444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Start a polyglot FP group</a:t>
            </a:r>
            <a:endParaRPr lang="en-US" sz="4000" b="1" dirty="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070" y="1928354"/>
            <a:ext cx="2083454" cy="2398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689" y="1922687"/>
            <a:ext cx="2404349" cy="2404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4854" y="5007079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white"/>
                </a:solidFill>
              </a:rPr>
              <a:t>http://nashfp.org</a:t>
            </a:r>
            <a:endParaRPr lang="en-US" sz="4000" b="1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2234305">
            <a:off x="326268" y="2573950"/>
            <a:ext cx="47190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>
                    <a:lumMod val="50000"/>
                    <a:lumOff val="50000"/>
                  </a:schemeClr>
                </a:solidFill>
              </a:rPr>
              <a:t>λ</a:t>
            </a:r>
            <a:endParaRPr lang="en-US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5547" y="324433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>
                    <a:lumMod val="65000"/>
                    <a:lumOff val="35000"/>
                  </a:schemeClr>
                </a:solidFill>
              </a:rPr>
              <a:t>λ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60" y="1909633"/>
            <a:ext cx="5687176" cy="24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7256"/>
            <a:ext cx="9144000" cy="609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587364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Command </a:t>
            </a:r>
            <a:r>
              <a:rPr lang="en-US" sz="3600" b="1" dirty="0">
                <a:solidFill>
                  <a:schemeClr val="bg1"/>
                </a:solidFill>
              </a:rPr>
              <a:t>Query </a:t>
            </a:r>
            <a:r>
              <a:rPr lang="en-US" sz="3600" b="1" dirty="0" smtClean="0">
                <a:solidFill>
                  <a:schemeClr val="bg1"/>
                </a:solidFill>
              </a:rPr>
              <a:t>Separation </a:t>
            </a:r>
            <a:r>
              <a:rPr lang="en-US" sz="3600" b="1" dirty="0" smtClean="0">
                <a:solidFill>
                  <a:schemeClr val="bg1"/>
                </a:solidFill>
              </a:rPr>
              <a:t>(</a:t>
            </a:r>
            <a:r>
              <a:rPr lang="en-US" sz="3600" b="1" dirty="0" smtClean="0">
                <a:solidFill>
                  <a:schemeClr val="bg1"/>
                </a:solidFill>
              </a:rPr>
              <a:t>CQS</a:t>
            </a:r>
            <a:r>
              <a:rPr lang="en-US" sz="3600" b="1" dirty="0" smtClean="0">
                <a:solidFill>
                  <a:schemeClr val="bg1"/>
                </a:solidFill>
              </a:rPr>
              <a:t>) </a:t>
            </a:r>
            <a:br>
              <a:rPr lang="en-US" sz="3600" b="1" dirty="0" smtClean="0">
                <a:solidFill>
                  <a:schemeClr val="bg1"/>
                </a:solidFill>
              </a:rPr>
            </a:b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" y="2263677"/>
            <a:ext cx="9144000" cy="2545448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457200">
            <a:noAutofit/>
          </a:bodyPr>
          <a:lstStyle/>
          <a:p>
            <a:pPr marL="800100">
              <a:lnSpc>
                <a:spcPct val="150000"/>
              </a:lnSpc>
            </a:pP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MutateSomeState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(…);</a:t>
            </a:r>
            <a: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i="1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- or -</a:t>
            </a:r>
            <a:r>
              <a:rPr lang="en-US" sz="3200" dirty="0" smtClean="0">
                <a:solidFill>
                  <a:prstClr val="white"/>
                </a:solidFill>
              </a:rPr>
              <a:t/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MyResult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GetWithoutTouching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(…)</a:t>
            </a:r>
            <a:r>
              <a:rPr lang="en-US" sz="3200" dirty="0" smtClean="0">
                <a:solidFill>
                  <a:prstClr val="white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3200" dirty="0">
              <a:solidFill>
                <a:prstClr val="white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</a:p>
        </p:txBody>
      </p:sp>
      <p:sp>
        <p:nvSpPr>
          <p:cNvPr id="6" name="Rectangle 5"/>
          <p:cNvSpPr/>
          <p:nvPr/>
        </p:nvSpPr>
        <p:spPr>
          <a:xfrm>
            <a:off x="2431141" y="974993"/>
            <a:ext cx="4286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…applied to the “big”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0832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5325" y="1771028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/>
              <a:t>Bryan </a:t>
            </a:r>
            <a:r>
              <a:rPr lang="en-US" sz="3600" dirty="0" smtClean="0"/>
              <a:t>Hunter</a:t>
            </a:r>
            <a:endParaRPr lang="en-US" sz="2400" dirty="0"/>
          </a:p>
          <a:p>
            <a:pPr>
              <a:buNone/>
            </a:pPr>
            <a:r>
              <a:rPr lang="en-US" sz="3200" dirty="0"/>
              <a:t>Twitter: @</a:t>
            </a:r>
            <a:r>
              <a:rPr lang="en-US" sz="3200" dirty="0" err="1"/>
              <a:t>bryan_hunter</a:t>
            </a:r>
            <a:endParaRPr lang="en-US" sz="3200" dirty="0"/>
          </a:p>
          <a:p>
            <a:pPr>
              <a:buNone/>
            </a:pPr>
            <a:r>
              <a:rPr lang="en-US" sz="2800" dirty="0" smtClean="0"/>
              <a:t>Email</a:t>
            </a:r>
            <a:r>
              <a:rPr lang="en-US" sz="2800" dirty="0"/>
              <a:t>: </a:t>
            </a:r>
            <a:r>
              <a:rPr lang="en-US" sz="2800" dirty="0" smtClean="0"/>
              <a:t>bryan.hunter@fireflylogic.com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 </a:t>
            </a:r>
            <a:r>
              <a:rPr lang="en-US" sz="2400" b="1" dirty="0" smtClean="0"/>
              <a:t>keep in touch</a:t>
            </a:r>
            <a:endParaRPr lang="en-US" sz="24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18" y="394932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327" y="3976675"/>
            <a:ext cx="51911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/>
              <a:t>Firefly Logic, Inc.</a:t>
            </a:r>
          </a:p>
          <a:p>
            <a:r>
              <a:rPr lang="en-US" sz="2000" dirty="0"/>
              <a:t>1000 Main </a:t>
            </a:r>
            <a:r>
              <a:rPr lang="en-US" sz="2000" dirty="0" smtClean="0"/>
              <a:t>Street #201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Nashville, TN </a:t>
            </a:r>
            <a:r>
              <a:rPr lang="en-US" sz="2000" dirty="0" smtClean="0"/>
              <a:t>37206</a:t>
            </a:r>
          </a:p>
          <a:p>
            <a:r>
              <a:rPr lang="en-US" sz="2800" dirty="0" smtClean="0"/>
              <a:t>http://fireflylogic.com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194657" y="304801"/>
            <a:ext cx="2027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Thanks!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1110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CQRS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is about</a:t>
            </a:r>
            <a:r>
              <a:rPr lang="en-US" sz="4800" dirty="0" smtClean="0">
                <a:solidFill>
                  <a:schemeClr val="bg1"/>
                </a:solidFill>
              </a:rPr>
              <a:t/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separating reads </a:t>
            </a:r>
            <a:br>
              <a:rPr lang="en-US" sz="7200" dirty="0" smtClean="0">
                <a:solidFill>
                  <a:schemeClr val="bg1"/>
                </a:solidFill>
              </a:rPr>
            </a:br>
            <a:r>
              <a:rPr lang="en-US" sz="7200" dirty="0" smtClean="0">
                <a:solidFill>
                  <a:schemeClr val="bg1"/>
                </a:solidFill>
              </a:rPr>
              <a:t>from writes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4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67400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CQRS</a:t>
            </a:r>
            <a:br>
              <a:rPr lang="en-US" sz="8800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is about</a:t>
            </a:r>
            <a:r>
              <a:rPr lang="en-US" sz="13800" dirty="0" smtClean="0">
                <a:solidFill>
                  <a:schemeClr val="bg1"/>
                </a:solidFill>
              </a:rPr>
              <a:t/>
            </a:r>
            <a:br>
              <a:rPr lang="en-US" sz="13800" dirty="0" smtClean="0">
                <a:solidFill>
                  <a:schemeClr val="bg1"/>
                </a:solidFill>
              </a:rPr>
            </a:br>
            <a:r>
              <a:rPr lang="en-US" sz="8800" dirty="0" smtClean="0">
                <a:solidFill>
                  <a:schemeClr val="bg1"/>
                </a:solidFill>
              </a:rPr>
              <a:t>heresy</a:t>
            </a:r>
            <a:endParaRPr lang="en-US" sz="13800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152400" y="6096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prstClr val="white">
                    <a:lumMod val="65000"/>
                  </a:prstClr>
                </a:solidFill>
              </a:rPr>
              <a:t>&gt; What is CQRS?</a:t>
            </a:r>
            <a:endParaRPr lang="en-US" sz="3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3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9418</TotalTime>
  <Words>2721</Words>
  <Application>Microsoft Macintosh PowerPoint</Application>
  <PresentationFormat>On-screen Show (4:3)</PresentationFormat>
  <Paragraphs>542</Paragraphs>
  <Slides>70</Slides>
  <Notes>41</Notes>
  <HiddenSlides>3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What and why  CQRS?</vt:lpstr>
      <vt:lpstr>Command  Query  Responsibility Segregation</vt:lpstr>
      <vt:lpstr>CQRS is  an architectural  pattern</vt:lpstr>
      <vt:lpstr>Command Query Separation (CQS)  </vt:lpstr>
      <vt:lpstr>CQRS is about separating reads  from writes</vt:lpstr>
      <vt:lpstr>CQRS is about heresy</vt:lpstr>
      <vt:lpstr>Why CQRS?</vt:lpstr>
      <vt:lpstr>&gt; Why CQRS?</vt:lpstr>
      <vt:lpstr>&gt; Why CQRS?</vt:lpstr>
      <vt:lpstr>&gt; How CQRS?</vt:lpstr>
      <vt:lpstr>&gt; How CQRS?</vt:lpstr>
      <vt:lpstr>&gt; How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&gt; Why CQRS?</vt:lpstr>
      <vt:lpstr>Why Erlang?</vt:lpstr>
      <vt:lpstr>&gt; Why Erlang?</vt:lpstr>
      <vt:lpstr>Erlang Runtime System (in-context)</vt:lpstr>
      <vt:lpstr>Erlang (the Language)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Concurrency and Parallelism</vt:lpstr>
      <vt:lpstr>PowerPoint Presentation</vt:lpstr>
      <vt:lpstr>Concurrency-Oriented Programming</vt:lpstr>
      <vt:lpstr>PowerPoint Presentation</vt:lpstr>
      <vt:lpstr>PowerPoint Presentation</vt:lpstr>
      <vt:lpstr>PowerPoint Presentation</vt:lpstr>
      <vt:lpstr>&gt; Why CQRS?</vt:lpstr>
      <vt:lpstr>PowerPoint Presentation</vt:lpstr>
      <vt:lpstr>PowerPoint Presentation</vt:lpstr>
      <vt:lpstr>&gt; Why CQRS?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116</cp:revision>
  <cp:lastPrinted>2013-12-02T17:03:17Z</cp:lastPrinted>
  <dcterms:created xsi:type="dcterms:W3CDTF">2013-09-12T14:32:39Z</dcterms:created>
  <dcterms:modified xsi:type="dcterms:W3CDTF">2014-06-04T08:48:14Z</dcterms:modified>
</cp:coreProperties>
</file>